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9" r:id="rId4"/>
    <p:sldId id="260" r:id="rId5"/>
    <p:sldId id="268" r:id="rId6"/>
    <p:sldId id="258" r:id="rId7"/>
    <p:sldId id="261" r:id="rId8"/>
    <p:sldId id="262" r:id="rId9"/>
    <p:sldId id="269"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147F1E-7445-4D82-99BC-11702209978A}"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DE9536A1-30A8-4FDA-9E27-B39B41EF7F4F}">
      <dgm:prSet/>
      <dgm:spPr/>
      <dgm:t>
        <a:bodyPr/>
        <a:lstStyle/>
        <a:p>
          <a:r>
            <a:rPr lang="en-US"/>
            <a:t>Read the two articles in class.</a:t>
          </a:r>
        </a:p>
      </dgm:t>
    </dgm:pt>
    <dgm:pt modelId="{9E3CE65D-03E9-4F0B-B3AF-3554FBAEDE41}" type="parTrans" cxnId="{CF827D2D-B8D0-4FD9-A249-4DEF9895EBD2}">
      <dgm:prSet/>
      <dgm:spPr/>
      <dgm:t>
        <a:bodyPr/>
        <a:lstStyle/>
        <a:p>
          <a:endParaRPr lang="en-US"/>
        </a:p>
      </dgm:t>
    </dgm:pt>
    <dgm:pt modelId="{7585AC2A-BA62-488B-8838-DBF50A9FCCA6}" type="sibTrans" cxnId="{CF827D2D-B8D0-4FD9-A249-4DEF9895EBD2}">
      <dgm:prSet/>
      <dgm:spPr/>
      <dgm:t>
        <a:bodyPr/>
        <a:lstStyle/>
        <a:p>
          <a:endParaRPr lang="en-US"/>
        </a:p>
      </dgm:t>
    </dgm:pt>
    <dgm:pt modelId="{C85E5FEE-2837-49F3-8049-C4A71B9A1722}">
      <dgm:prSet/>
      <dgm:spPr/>
      <dgm:t>
        <a:bodyPr/>
        <a:lstStyle/>
        <a:p>
          <a:r>
            <a:rPr lang="en-US"/>
            <a:t>Write the following things down:</a:t>
          </a:r>
        </a:p>
      </dgm:t>
    </dgm:pt>
    <dgm:pt modelId="{CC334C37-16F4-4295-AE20-1BA766DAD4FA}" type="parTrans" cxnId="{224767E1-884F-45B3-802A-DB2031BF384C}">
      <dgm:prSet/>
      <dgm:spPr/>
      <dgm:t>
        <a:bodyPr/>
        <a:lstStyle/>
        <a:p>
          <a:endParaRPr lang="en-US"/>
        </a:p>
      </dgm:t>
    </dgm:pt>
    <dgm:pt modelId="{35ED921F-F080-4E1D-AE50-D8BEBAFC1B38}" type="sibTrans" cxnId="{224767E1-884F-45B3-802A-DB2031BF384C}">
      <dgm:prSet/>
      <dgm:spPr/>
      <dgm:t>
        <a:bodyPr/>
        <a:lstStyle/>
        <a:p>
          <a:endParaRPr lang="en-US"/>
        </a:p>
      </dgm:t>
    </dgm:pt>
    <dgm:pt modelId="{929C5DC8-705C-465F-84D8-F3A1C4D12CD4}">
      <dgm:prSet/>
      <dgm:spPr/>
      <dgm:t>
        <a:bodyPr/>
        <a:lstStyle/>
        <a:p>
          <a:r>
            <a:rPr lang="en-US"/>
            <a:t>What happened in the articles?</a:t>
          </a:r>
        </a:p>
      </dgm:t>
    </dgm:pt>
    <dgm:pt modelId="{238ED509-8B00-4224-91D9-3FAC3F73A3F7}" type="parTrans" cxnId="{7E097821-A475-4358-8000-DA057CB14AAD}">
      <dgm:prSet/>
      <dgm:spPr/>
      <dgm:t>
        <a:bodyPr/>
        <a:lstStyle/>
        <a:p>
          <a:endParaRPr lang="en-US"/>
        </a:p>
      </dgm:t>
    </dgm:pt>
    <dgm:pt modelId="{DB706567-E004-437D-8848-D504BD14E3E8}" type="sibTrans" cxnId="{7E097821-A475-4358-8000-DA057CB14AAD}">
      <dgm:prSet/>
      <dgm:spPr/>
      <dgm:t>
        <a:bodyPr/>
        <a:lstStyle/>
        <a:p>
          <a:endParaRPr lang="en-US"/>
        </a:p>
      </dgm:t>
    </dgm:pt>
    <dgm:pt modelId="{CE5338F9-F878-4E58-B8DE-B2CF564AA349}">
      <dgm:prSet/>
      <dgm:spPr/>
      <dgm:t>
        <a:bodyPr/>
        <a:lstStyle/>
        <a:p>
          <a:r>
            <a:rPr lang="en-US"/>
            <a:t>What did the people think, feel, hear, see, smell?</a:t>
          </a:r>
        </a:p>
      </dgm:t>
    </dgm:pt>
    <dgm:pt modelId="{BD42911F-6919-498A-917F-872CB99146B3}" type="parTrans" cxnId="{0C78AB2B-4E53-470E-85D1-34C7B69E322F}">
      <dgm:prSet/>
      <dgm:spPr/>
      <dgm:t>
        <a:bodyPr/>
        <a:lstStyle/>
        <a:p>
          <a:endParaRPr lang="en-US"/>
        </a:p>
      </dgm:t>
    </dgm:pt>
    <dgm:pt modelId="{C878609F-95A9-4196-949F-18BA65F00A5B}" type="sibTrans" cxnId="{0C78AB2B-4E53-470E-85D1-34C7B69E322F}">
      <dgm:prSet/>
      <dgm:spPr/>
      <dgm:t>
        <a:bodyPr/>
        <a:lstStyle/>
        <a:p>
          <a:endParaRPr lang="en-US"/>
        </a:p>
      </dgm:t>
    </dgm:pt>
    <dgm:pt modelId="{DC2AF947-0F14-443B-A5F6-FBEC726ADF0A}">
      <dgm:prSet/>
      <dgm:spPr/>
      <dgm:t>
        <a:bodyPr/>
        <a:lstStyle/>
        <a:p>
          <a:r>
            <a:rPr lang="en-US"/>
            <a:t>What pieces of information could make a good story?</a:t>
          </a:r>
        </a:p>
      </dgm:t>
    </dgm:pt>
    <dgm:pt modelId="{3E2B9F2B-49DB-439F-A35A-29FCDA98EA13}" type="parTrans" cxnId="{0B198D19-D945-4FC9-BF55-F76AA52D58BF}">
      <dgm:prSet/>
      <dgm:spPr/>
      <dgm:t>
        <a:bodyPr/>
        <a:lstStyle/>
        <a:p>
          <a:endParaRPr lang="en-US"/>
        </a:p>
      </dgm:t>
    </dgm:pt>
    <dgm:pt modelId="{9E8DB589-D4DB-409B-8A7F-F29562E97F3E}" type="sibTrans" cxnId="{0B198D19-D945-4FC9-BF55-F76AA52D58BF}">
      <dgm:prSet/>
      <dgm:spPr/>
      <dgm:t>
        <a:bodyPr/>
        <a:lstStyle/>
        <a:p>
          <a:endParaRPr lang="en-US"/>
        </a:p>
      </dgm:t>
    </dgm:pt>
    <dgm:pt modelId="{6AA32AE9-70AD-4627-8EC1-06213EF095FB}" type="pres">
      <dgm:prSet presAssocID="{36147F1E-7445-4D82-99BC-11702209978A}" presName="Name0" presStyleCnt="0">
        <dgm:presLayoutVars>
          <dgm:dir/>
          <dgm:animLvl val="lvl"/>
          <dgm:resizeHandles val="exact"/>
        </dgm:presLayoutVars>
      </dgm:prSet>
      <dgm:spPr/>
    </dgm:pt>
    <dgm:pt modelId="{8E49DA35-E9EF-4D66-A664-9BD5393C1B3D}" type="pres">
      <dgm:prSet presAssocID="{C85E5FEE-2837-49F3-8049-C4A71B9A1722}" presName="boxAndChildren" presStyleCnt="0"/>
      <dgm:spPr/>
    </dgm:pt>
    <dgm:pt modelId="{CFEB510D-1A8F-4B20-9C54-2A9394298AF0}" type="pres">
      <dgm:prSet presAssocID="{C85E5FEE-2837-49F3-8049-C4A71B9A1722}" presName="parentTextBox" presStyleLbl="node1" presStyleIdx="0" presStyleCnt="2"/>
      <dgm:spPr/>
    </dgm:pt>
    <dgm:pt modelId="{6303EEC1-940B-4029-A0C8-FE1E97E79DE2}" type="pres">
      <dgm:prSet presAssocID="{C85E5FEE-2837-49F3-8049-C4A71B9A1722}" presName="entireBox" presStyleLbl="node1" presStyleIdx="0" presStyleCnt="2"/>
      <dgm:spPr/>
    </dgm:pt>
    <dgm:pt modelId="{AFBC7100-C244-4AEB-90E2-66ADAC5BCAC3}" type="pres">
      <dgm:prSet presAssocID="{C85E5FEE-2837-49F3-8049-C4A71B9A1722}" presName="descendantBox" presStyleCnt="0"/>
      <dgm:spPr/>
    </dgm:pt>
    <dgm:pt modelId="{C9EA73D1-A128-4BD5-956E-B7B3F999FD7A}" type="pres">
      <dgm:prSet presAssocID="{929C5DC8-705C-465F-84D8-F3A1C4D12CD4}" presName="childTextBox" presStyleLbl="fgAccFollowNode1" presStyleIdx="0" presStyleCnt="3">
        <dgm:presLayoutVars>
          <dgm:bulletEnabled val="1"/>
        </dgm:presLayoutVars>
      </dgm:prSet>
      <dgm:spPr/>
    </dgm:pt>
    <dgm:pt modelId="{FDCBD8B4-F527-4DAB-A711-A0CBEC5E1B17}" type="pres">
      <dgm:prSet presAssocID="{CE5338F9-F878-4E58-B8DE-B2CF564AA349}" presName="childTextBox" presStyleLbl="fgAccFollowNode1" presStyleIdx="1" presStyleCnt="3">
        <dgm:presLayoutVars>
          <dgm:bulletEnabled val="1"/>
        </dgm:presLayoutVars>
      </dgm:prSet>
      <dgm:spPr/>
    </dgm:pt>
    <dgm:pt modelId="{D6163BFA-0328-4D3C-882A-7A39383DEFDB}" type="pres">
      <dgm:prSet presAssocID="{DC2AF947-0F14-443B-A5F6-FBEC726ADF0A}" presName="childTextBox" presStyleLbl="fgAccFollowNode1" presStyleIdx="2" presStyleCnt="3">
        <dgm:presLayoutVars>
          <dgm:bulletEnabled val="1"/>
        </dgm:presLayoutVars>
      </dgm:prSet>
      <dgm:spPr/>
    </dgm:pt>
    <dgm:pt modelId="{37699690-3E52-49D4-9024-287D3FE312E2}" type="pres">
      <dgm:prSet presAssocID="{7585AC2A-BA62-488B-8838-DBF50A9FCCA6}" presName="sp" presStyleCnt="0"/>
      <dgm:spPr/>
    </dgm:pt>
    <dgm:pt modelId="{13FE89F6-31DA-49E3-9267-20F3DE7E4C3E}" type="pres">
      <dgm:prSet presAssocID="{DE9536A1-30A8-4FDA-9E27-B39B41EF7F4F}" presName="arrowAndChildren" presStyleCnt="0"/>
      <dgm:spPr/>
    </dgm:pt>
    <dgm:pt modelId="{DF8B5A1B-E888-4129-9FDA-C630C01BAAE1}" type="pres">
      <dgm:prSet presAssocID="{DE9536A1-30A8-4FDA-9E27-B39B41EF7F4F}" presName="parentTextArrow" presStyleLbl="node1" presStyleIdx="1" presStyleCnt="2"/>
      <dgm:spPr/>
    </dgm:pt>
  </dgm:ptLst>
  <dgm:cxnLst>
    <dgm:cxn modelId="{90080604-1111-4365-89E0-79283B58B904}" type="presOf" srcId="{C85E5FEE-2837-49F3-8049-C4A71B9A1722}" destId="{6303EEC1-940B-4029-A0C8-FE1E97E79DE2}" srcOrd="1" destOrd="0" presId="urn:microsoft.com/office/officeart/2005/8/layout/process4"/>
    <dgm:cxn modelId="{0B198D19-D945-4FC9-BF55-F76AA52D58BF}" srcId="{C85E5FEE-2837-49F3-8049-C4A71B9A1722}" destId="{DC2AF947-0F14-443B-A5F6-FBEC726ADF0A}" srcOrd="2" destOrd="0" parTransId="{3E2B9F2B-49DB-439F-A35A-29FCDA98EA13}" sibTransId="{9E8DB589-D4DB-409B-8A7F-F29562E97F3E}"/>
    <dgm:cxn modelId="{7E097821-A475-4358-8000-DA057CB14AAD}" srcId="{C85E5FEE-2837-49F3-8049-C4A71B9A1722}" destId="{929C5DC8-705C-465F-84D8-F3A1C4D12CD4}" srcOrd="0" destOrd="0" parTransId="{238ED509-8B00-4224-91D9-3FAC3F73A3F7}" sibTransId="{DB706567-E004-437D-8848-D504BD14E3E8}"/>
    <dgm:cxn modelId="{0C78AB2B-4E53-470E-85D1-34C7B69E322F}" srcId="{C85E5FEE-2837-49F3-8049-C4A71B9A1722}" destId="{CE5338F9-F878-4E58-B8DE-B2CF564AA349}" srcOrd="1" destOrd="0" parTransId="{BD42911F-6919-498A-917F-872CB99146B3}" sibTransId="{C878609F-95A9-4196-949F-18BA65F00A5B}"/>
    <dgm:cxn modelId="{CF827D2D-B8D0-4FD9-A249-4DEF9895EBD2}" srcId="{36147F1E-7445-4D82-99BC-11702209978A}" destId="{DE9536A1-30A8-4FDA-9E27-B39B41EF7F4F}" srcOrd="0" destOrd="0" parTransId="{9E3CE65D-03E9-4F0B-B3AF-3554FBAEDE41}" sibTransId="{7585AC2A-BA62-488B-8838-DBF50A9FCCA6}"/>
    <dgm:cxn modelId="{24C67B5C-0703-4E68-A9DE-BAA3F2947499}" type="presOf" srcId="{DC2AF947-0F14-443B-A5F6-FBEC726ADF0A}" destId="{D6163BFA-0328-4D3C-882A-7A39383DEFDB}" srcOrd="0" destOrd="0" presId="urn:microsoft.com/office/officeart/2005/8/layout/process4"/>
    <dgm:cxn modelId="{D93DEB58-863C-40B8-835D-E506DC7E519F}" type="presOf" srcId="{CE5338F9-F878-4E58-B8DE-B2CF564AA349}" destId="{FDCBD8B4-F527-4DAB-A711-A0CBEC5E1B17}" srcOrd="0" destOrd="0" presId="urn:microsoft.com/office/officeart/2005/8/layout/process4"/>
    <dgm:cxn modelId="{0BF9D597-8CFB-477D-8623-BB1025F0CBC7}" type="presOf" srcId="{929C5DC8-705C-465F-84D8-F3A1C4D12CD4}" destId="{C9EA73D1-A128-4BD5-956E-B7B3F999FD7A}" srcOrd="0" destOrd="0" presId="urn:microsoft.com/office/officeart/2005/8/layout/process4"/>
    <dgm:cxn modelId="{FA01D2A6-1A78-4702-B64D-EEBB4017524F}" type="presOf" srcId="{C85E5FEE-2837-49F3-8049-C4A71B9A1722}" destId="{CFEB510D-1A8F-4B20-9C54-2A9394298AF0}" srcOrd="0" destOrd="0" presId="urn:microsoft.com/office/officeart/2005/8/layout/process4"/>
    <dgm:cxn modelId="{750C3FDC-7759-4D4B-AB3D-49391FEF6252}" type="presOf" srcId="{DE9536A1-30A8-4FDA-9E27-B39B41EF7F4F}" destId="{DF8B5A1B-E888-4129-9FDA-C630C01BAAE1}" srcOrd="0" destOrd="0" presId="urn:microsoft.com/office/officeart/2005/8/layout/process4"/>
    <dgm:cxn modelId="{224767E1-884F-45B3-802A-DB2031BF384C}" srcId="{36147F1E-7445-4D82-99BC-11702209978A}" destId="{C85E5FEE-2837-49F3-8049-C4A71B9A1722}" srcOrd="1" destOrd="0" parTransId="{CC334C37-16F4-4295-AE20-1BA766DAD4FA}" sibTransId="{35ED921F-F080-4E1D-AE50-D8BEBAFC1B38}"/>
    <dgm:cxn modelId="{EBAAABFE-2AF3-4BE4-AB08-68F1176AFD8D}" type="presOf" srcId="{36147F1E-7445-4D82-99BC-11702209978A}" destId="{6AA32AE9-70AD-4627-8EC1-06213EF095FB}" srcOrd="0" destOrd="0" presId="urn:microsoft.com/office/officeart/2005/8/layout/process4"/>
    <dgm:cxn modelId="{EB1698AE-E790-452A-9249-AC19182B4C12}" type="presParOf" srcId="{6AA32AE9-70AD-4627-8EC1-06213EF095FB}" destId="{8E49DA35-E9EF-4D66-A664-9BD5393C1B3D}" srcOrd="0" destOrd="0" presId="urn:microsoft.com/office/officeart/2005/8/layout/process4"/>
    <dgm:cxn modelId="{8E4E4108-AAA5-46F8-9305-F06181D890F3}" type="presParOf" srcId="{8E49DA35-E9EF-4D66-A664-9BD5393C1B3D}" destId="{CFEB510D-1A8F-4B20-9C54-2A9394298AF0}" srcOrd="0" destOrd="0" presId="urn:microsoft.com/office/officeart/2005/8/layout/process4"/>
    <dgm:cxn modelId="{1F228E56-9E28-42FA-8321-A394A95BE93F}" type="presParOf" srcId="{8E49DA35-E9EF-4D66-A664-9BD5393C1B3D}" destId="{6303EEC1-940B-4029-A0C8-FE1E97E79DE2}" srcOrd="1" destOrd="0" presId="urn:microsoft.com/office/officeart/2005/8/layout/process4"/>
    <dgm:cxn modelId="{4AD12FA1-EC05-43FB-99AE-261535673BC4}" type="presParOf" srcId="{8E49DA35-E9EF-4D66-A664-9BD5393C1B3D}" destId="{AFBC7100-C244-4AEB-90E2-66ADAC5BCAC3}" srcOrd="2" destOrd="0" presId="urn:microsoft.com/office/officeart/2005/8/layout/process4"/>
    <dgm:cxn modelId="{C937864B-AAAA-4584-8578-67D5D716AB54}" type="presParOf" srcId="{AFBC7100-C244-4AEB-90E2-66ADAC5BCAC3}" destId="{C9EA73D1-A128-4BD5-956E-B7B3F999FD7A}" srcOrd="0" destOrd="0" presId="urn:microsoft.com/office/officeart/2005/8/layout/process4"/>
    <dgm:cxn modelId="{2C9202D6-D597-4035-8029-BBCEA243E01D}" type="presParOf" srcId="{AFBC7100-C244-4AEB-90E2-66ADAC5BCAC3}" destId="{FDCBD8B4-F527-4DAB-A711-A0CBEC5E1B17}" srcOrd="1" destOrd="0" presId="urn:microsoft.com/office/officeart/2005/8/layout/process4"/>
    <dgm:cxn modelId="{A09C19BF-32E0-401C-9B92-42883A85D428}" type="presParOf" srcId="{AFBC7100-C244-4AEB-90E2-66ADAC5BCAC3}" destId="{D6163BFA-0328-4D3C-882A-7A39383DEFDB}" srcOrd="2" destOrd="0" presId="urn:microsoft.com/office/officeart/2005/8/layout/process4"/>
    <dgm:cxn modelId="{071CC437-02B4-4360-A824-B6C3DC349E9D}" type="presParOf" srcId="{6AA32AE9-70AD-4627-8EC1-06213EF095FB}" destId="{37699690-3E52-49D4-9024-287D3FE312E2}" srcOrd="1" destOrd="0" presId="urn:microsoft.com/office/officeart/2005/8/layout/process4"/>
    <dgm:cxn modelId="{F78EF763-B9C5-480F-AC7A-4BB9C62043F1}" type="presParOf" srcId="{6AA32AE9-70AD-4627-8EC1-06213EF095FB}" destId="{13FE89F6-31DA-49E3-9267-20F3DE7E4C3E}" srcOrd="2" destOrd="0" presId="urn:microsoft.com/office/officeart/2005/8/layout/process4"/>
    <dgm:cxn modelId="{A0EFD514-485B-4943-A24B-FB6F0E8187CD}" type="presParOf" srcId="{13FE89F6-31DA-49E3-9267-20F3DE7E4C3E}" destId="{DF8B5A1B-E888-4129-9FDA-C630C01BAAE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0E5291-8800-4956-8AD0-D33D76B2A12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88EEC74-A972-4D77-A850-1E77B6D77035}">
      <dgm:prSet/>
      <dgm:spPr/>
      <dgm:t>
        <a:bodyPr/>
        <a:lstStyle/>
        <a:p>
          <a:r>
            <a:rPr lang="en-US"/>
            <a:t>Using the articles read in class, find 3-5 details for EACH SENSE about Lanzarote, Laura Dekker, or her adventures.</a:t>
          </a:r>
        </a:p>
      </dgm:t>
    </dgm:pt>
    <dgm:pt modelId="{B8E883AC-F1AA-49D7-AAE2-21A72614AEC3}" type="parTrans" cxnId="{FC6E808E-674C-4BF7-A406-2D21C6D31F29}">
      <dgm:prSet/>
      <dgm:spPr/>
      <dgm:t>
        <a:bodyPr/>
        <a:lstStyle/>
        <a:p>
          <a:endParaRPr lang="en-US"/>
        </a:p>
      </dgm:t>
    </dgm:pt>
    <dgm:pt modelId="{F1495C00-A216-40E6-A81D-A8F0B301641D}" type="sibTrans" cxnId="{FC6E808E-674C-4BF7-A406-2D21C6D31F29}">
      <dgm:prSet/>
      <dgm:spPr/>
      <dgm:t>
        <a:bodyPr/>
        <a:lstStyle/>
        <a:p>
          <a:endParaRPr lang="en-US"/>
        </a:p>
      </dgm:t>
    </dgm:pt>
    <dgm:pt modelId="{D419150B-9B28-48F4-B9D9-F6682F7C5515}">
      <dgm:prSet/>
      <dgm:spPr/>
      <dgm:t>
        <a:bodyPr/>
        <a:lstStyle/>
        <a:p>
          <a:r>
            <a:rPr lang="en-US"/>
            <a:t>The five senses are: touch, taste, smell, sight, and sound.</a:t>
          </a:r>
        </a:p>
      </dgm:t>
    </dgm:pt>
    <dgm:pt modelId="{1608496C-CF62-493C-8629-204C58239915}" type="parTrans" cxnId="{9DB5FF58-50BE-4881-8482-9E9FB35573FF}">
      <dgm:prSet/>
      <dgm:spPr/>
      <dgm:t>
        <a:bodyPr/>
        <a:lstStyle/>
        <a:p>
          <a:endParaRPr lang="en-US"/>
        </a:p>
      </dgm:t>
    </dgm:pt>
    <dgm:pt modelId="{0DA29416-FDAC-40D6-9F76-925861835A41}" type="sibTrans" cxnId="{9DB5FF58-50BE-4881-8482-9E9FB35573FF}">
      <dgm:prSet/>
      <dgm:spPr/>
      <dgm:t>
        <a:bodyPr/>
        <a:lstStyle/>
        <a:p>
          <a:endParaRPr lang="en-US"/>
        </a:p>
      </dgm:t>
    </dgm:pt>
    <dgm:pt modelId="{2DE4C331-03F2-4789-A624-D1CFFE62067A}">
      <dgm:prSet/>
      <dgm:spPr/>
      <dgm:t>
        <a:bodyPr/>
        <a:lstStyle/>
        <a:p>
          <a:r>
            <a:rPr lang="en-US"/>
            <a:t>These should be things that Laura saw, would see, or wanted to see in her environment.</a:t>
          </a:r>
        </a:p>
      </dgm:t>
    </dgm:pt>
    <dgm:pt modelId="{CF3BA88F-2E9D-41BB-8196-FD255CEE5ECE}" type="parTrans" cxnId="{DBD37F2A-1307-41DD-81C7-BD5FFAD9D0F4}">
      <dgm:prSet/>
      <dgm:spPr/>
      <dgm:t>
        <a:bodyPr/>
        <a:lstStyle/>
        <a:p>
          <a:endParaRPr lang="en-US"/>
        </a:p>
      </dgm:t>
    </dgm:pt>
    <dgm:pt modelId="{868A0E73-6514-4EB5-92FF-446DA466D270}" type="sibTrans" cxnId="{DBD37F2A-1307-41DD-81C7-BD5FFAD9D0F4}">
      <dgm:prSet/>
      <dgm:spPr/>
      <dgm:t>
        <a:bodyPr/>
        <a:lstStyle/>
        <a:p>
          <a:endParaRPr lang="en-US"/>
        </a:p>
      </dgm:t>
    </dgm:pt>
    <dgm:pt modelId="{DF71B46A-B904-47EF-9990-FF13659CB0F4}" type="pres">
      <dgm:prSet presAssocID="{980E5291-8800-4956-8AD0-D33D76B2A12B}" presName="hierChild1" presStyleCnt="0">
        <dgm:presLayoutVars>
          <dgm:chPref val="1"/>
          <dgm:dir/>
          <dgm:animOne val="branch"/>
          <dgm:animLvl val="lvl"/>
          <dgm:resizeHandles/>
        </dgm:presLayoutVars>
      </dgm:prSet>
      <dgm:spPr/>
    </dgm:pt>
    <dgm:pt modelId="{CD7E8ECA-1512-49F2-8C98-B0C2156D7341}" type="pres">
      <dgm:prSet presAssocID="{B88EEC74-A972-4D77-A850-1E77B6D77035}" presName="hierRoot1" presStyleCnt="0"/>
      <dgm:spPr/>
    </dgm:pt>
    <dgm:pt modelId="{9786B498-2E0C-4285-AD2A-E5493AE12CBC}" type="pres">
      <dgm:prSet presAssocID="{B88EEC74-A972-4D77-A850-1E77B6D77035}" presName="composite" presStyleCnt="0"/>
      <dgm:spPr/>
    </dgm:pt>
    <dgm:pt modelId="{76099974-A55B-4A35-BF8C-187329A546D3}" type="pres">
      <dgm:prSet presAssocID="{B88EEC74-A972-4D77-A850-1E77B6D77035}" presName="background" presStyleLbl="node0" presStyleIdx="0" presStyleCnt="3"/>
      <dgm:spPr/>
    </dgm:pt>
    <dgm:pt modelId="{97151605-5B67-4F28-8DED-9814BF3C45B8}" type="pres">
      <dgm:prSet presAssocID="{B88EEC74-A972-4D77-A850-1E77B6D77035}" presName="text" presStyleLbl="fgAcc0" presStyleIdx="0" presStyleCnt="3">
        <dgm:presLayoutVars>
          <dgm:chPref val="3"/>
        </dgm:presLayoutVars>
      </dgm:prSet>
      <dgm:spPr/>
    </dgm:pt>
    <dgm:pt modelId="{568D4A8F-E306-4D64-BDF9-323867F321EF}" type="pres">
      <dgm:prSet presAssocID="{B88EEC74-A972-4D77-A850-1E77B6D77035}" presName="hierChild2" presStyleCnt="0"/>
      <dgm:spPr/>
    </dgm:pt>
    <dgm:pt modelId="{26CD2261-2C31-45ED-8D51-BD45C644B8AD}" type="pres">
      <dgm:prSet presAssocID="{D419150B-9B28-48F4-B9D9-F6682F7C5515}" presName="hierRoot1" presStyleCnt="0"/>
      <dgm:spPr/>
    </dgm:pt>
    <dgm:pt modelId="{151CD760-B9E0-42AC-87A1-F2CD9D525425}" type="pres">
      <dgm:prSet presAssocID="{D419150B-9B28-48F4-B9D9-F6682F7C5515}" presName="composite" presStyleCnt="0"/>
      <dgm:spPr/>
    </dgm:pt>
    <dgm:pt modelId="{60AEBE57-73AD-416E-B387-A3E5AB6278FD}" type="pres">
      <dgm:prSet presAssocID="{D419150B-9B28-48F4-B9D9-F6682F7C5515}" presName="background" presStyleLbl="node0" presStyleIdx="1" presStyleCnt="3"/>
      <dgm:spPr/>
    </dgm:pt>
    <dgm:pt modelId="{65D3FF0C-DFC0-43A8-AF62-F73D35FCB4C5}" type="pres">
      <dgm:prSet presAssocID="{D419150B-9B28-48F4-B9D9-F6682F7C5515}" presName="text" presStyleLbl="fgAcc0" presStyleIdx="1" presStyleCnt="3">
        <dgm:presLayoutVars>
          <dgm:chPref val="3"/>
        </dgm:presLayoutVars>
      </dgm:prSet>
      <dgm:spPr/>
    </dgm:pt>
    <dgm:pt modelId="{6CAEA1E6-23EB-465E-A2CF-D7868C8FB949}" type="pres">
      <dgm:prSet presAssocID="{D419150B-9B28-48F4-B9D9-F6682F7C5515}" presName="hierChild2" presStyleCnt="0"/>
      <dgm:spPr/>
    </dgm:pt>
    <dgm:pt modelId="{E7452B1E-0E2C-4C56-8513-6751473DB9EF}" type="pres">
      <dgm:prSet presAssocID="{2DE4C331-03F2-4789-A624-D1CFFE62067A}" presName="hierRoot1" presStyleCnt="0"/>
      <dgm:spPr/>
    </dgm:pt>
    <dgm:pt modelId="{C378FA52-2562-4C7C-8B85-22796D9E511C}" type="pres">
      <dgm:prSet presAssocID="{2DE4C331-03F2-4789-A624-D1CFFE62067A}" presName="composite" presStyleCnt="0"/>
      <dgm:spPr/>
    </dgm:pt>
    <dgm:pt modelId="{7C967D4F-B7BE-4214-9295-C765F2263CAE}" type="pres">
      <dgm:prSet presAssocID="{2DE4C331-03F2-4789-A624-D1CFFE62067A}" presName="background" presStyleLbl="node0" presStyleIdx="2" presStyleCnt="3"/>
      <dgm:spPr/>
    </dgm:pt>
    <dgm:pt modelId="{F992CEE8-B5F0-4739-A09B-063D30586721}" type="pres">
      <dgm:prSet presAssocID="{2DE4C331-03F2-4789-A624-D1CFFE62067A}" presName="text" presStyleLbl="fgAcc0" presStyleIdx="2" presStyleCnt="3">
        <dgm:presLayoutVars>
          <dgm:chPref val="3"/>
        </dgm:presLayoutVars>
      </dgm:prSet>
      <dgm:spPr/>
    </dgm:pt>
    <dgm:pt modelId="{7FE497E8-543C-4265-A06D-5AF86FB5F864}" type="pres">
      <dgm:prSet presAssocID="{2DE4C331-03F2-4789-A624-D1CFFE62067A}" presName="hierChild2" presStyleCnt="0"/>
      <dgm:spPr/>
    </dgm:pt>
  </dgm:ptLst>
  <dgm:cxnLst>
    <dgm:cxn modelId="{DBD37F2A-1307-41DD-81C7-BD5FFAD9D0F4}" srcId="{980E5291-8800-4956-8AD0-D33D76B2A12B}" destId="{2DE4C331-03F2-4789-A624-D1CFFE62067A}" srcOrd="2" destOrd="0" parTransId="{CF3BA88F-2E9D-41BB-8196-FD255CEE5ECE}" sibTransId="{868A0E73-6514-4EB5-92FF-446DA466D270}"/>
    <dgm:cxn modelId="{97DE0B64-3AA8-43FC-BB56-A9C61E6FA178}" type="presOf" srcId="{980E5291-8800-4956-8AD0-D33D76B2A12B}" destId="{DF71B46A-B904-47EF-9990-FF13659CB0F4}" srcOrd="0" destOrd="0" presId="urn:microsoft.com/office/officeart/2005/8/layout/hierarchy1"/>
    <dgm:cxn modelId="{44DC3A77-4870-4AC1-A614-DD95570561BD}" type="presOf" srcId="{B88EEC74-A972-4D77-A850-1E77B6D77035}" destId="{97151605-5B67-4F28-8DED-9814BF3C45B8}" srcOrd="0" destOrd="0" presId="urn:microsoft.com/office/officeart/2005/8/layout/hierarchy1"/>
    <dgm:cxn modelId="{9DB5FF58-50BE-4881-8482-9E9FB35573FF}" srcId="{980E5291-8800-4956-8AD0-D33D76B2A12B}" destId="{D419150B-9B28-48F4-B9D9-F6682F7C5515}" srcOrd="1" destOrd="0" parTransId="{1608496C-CF62-493C-8629-204C58239915}" sibTransId="{0DA29416-FDAC-40D6-9F76-925861835A41}"/>
    <dgm:cxn modelId="{FC6E808E-674C-4BF7-A406-2D21C6D31F29}" srcId="{980E5291-8800-4956-8AD0-D33D76B2A12B}" destId="{B88EEC74-A972-4D77-A850-1E77B6D77035}" srcOrd="0" destOrd="0" parTransId="{B8E883AC-F1AA-49D7-AAE2-21A72614AEC3}" sibTransId="{F1495C00-A216-40E6-A81D-A8F0B301641D}"/>
    <dgm:cxn modelId="{7E4747D8-8133-4439-946C-A402754D1A2E}" type="presOf" srcId="{D419150B-9B28-48F4-B9D9-F6682F7C5515}" destId="{65D3FF0C-DFC0-43A8-AF62-F73D35FCB4C5}" srcOrd="0" destOrd="0" presId="urn:microsoft.com/office/officeart/2005/8/layout/hierarchy1"/>
    <dgm:cxn modelId="{EA404FD9-F725-4396-B725-A55F040C6B20}" type="presOf" srcId="{2DE4C331-03F2-4789-A624-D1CFFE62067A}" destId="{F992CEE8-B5F0-4739-A09B-063D30586721}" srcOrd="0" destOrd="0" presId="urn:microsoft.com/office/officeart/2005/8/layout/hierarchy1"/>
    <dgm:cxn modelId="{78E3562F-AEE1-4F97-8588-9B806BB5D7EC}" type="presParOf" srcId="{DF71B46A-B904-47EF-9990-FF13659CB0F4}" destId="{CD7E8ECA-1512-49F2-8C98-B0C2156D7341}" srcOrd="0" destOrd="0" presId="urn:microsoft.com/office/officeart/2005/8/layout/hierarchy1"/>
    <dgm:cxn modelId="{55BC2C06-2DF8-4E25-AB51-3F3B376DD115}" type="presParOf" srcId="{CD7E8ECA-1512-49F2-8C98-B0C2156D7341}" destId="{9786B498-2E0C-4285-AD2A-E5493AE12CBC}" srcOrd="0" destOrd="0" presId="urn:microsoft.com/office/officeart/2005/8/layout/hierarchy1"/>
    <dgm:cxn modelId="{2A63A2A9-E9E3-43F4-932C-985BF2E1D0A9}" type="presParOf" srcId="{9786B498-2E0C-4285-AD2A-E5493AE12CBC}" destId="{76099974-A55B-4A35-BF8C-187329A546D3}" srcOrd="0" destOrd="0" presId="urn:microsoft.com/office/officeart/2005/8/layout/hierarchy1"/>
    <dgm:cxn modelId="{447FEF4A-772E-4591-A423-6699D871AD26}" type="presParOf" srcId="{9786B498-2E0C-4285-AD2A-E5493AE12CBC}" destId="{97151605-5B67-4F28-8DED-9814BF3C45B8}" srcOrd="1" destOrd="0" presId="urn:microsoft.com/office/officeart/2005/8/layout/hierarchy1"/>
    <dgm:cxn modelId="{59B3AB7E-F586-447C-BC40-1BDE0B203F6E}" type="presParOf" srcId="{CD7E8ECA-1512-49F2-8C98-B0C2156D7341}" destId="{568D4A8F-E306-4D64-BDF9-323867F321EF}" srcOrd="1" destOrd="0" presId="urn:microsoft.com/office/officeart/2005/8/layout/hierarchy1"/>
    <dgm:cxn modelId="{33A60628-28E1-46A4-AF87-D7C2F36845B6}" type="presParOf" srcId="{DF71B46A-B904-47EF-9990-FF13659CB0F4}" destId="{26CD2261-2C31-45ED-8D51-BD45C644B8AD}" srcOrd="1" destOrd="0" presId="urn:microsoft.com/office/officeart/2005/8/layout/hierarchy1"/>
    <dgm:cxn modelId="{A795BF01-4D89-40FF-8CAF-3A3BD7DA2073}" type="presParOf" srcId="{26CD2261-2C31-45ED-8D51-BD45C644B8AD}" destId="{151CD760-B9E0-42AC-87A1-F2CD9D525425}" srcOrd="0" destOrd="0" presId="urn:microsoft.com/office/officeart/2005/8/layout/hierarchy1"/>
    <dgm:cxn modelId="{B1A57630-F8B1-4E1E-A047-ECB551077470}" type="presParOf" srcId="{151CD760-B9E0-42AC-87A1-F2CD9D525425}" destId="{60AEBE57-73AD-416E-B387-A3E5AB6278FD}" srcOrd="0" destOrd="0" presId="urn:microsoft.com/office/officeart/2005/8/layout/hierarchy1"/>
    <dgm:cxn modelId="{9C71C267-0BF0-4400-BC2D-118911998160}" type="presParOf" srcId="{151CD760-B9E0-42AC-87A1-F2CD9D525425}" destId="{65D3FF0C-DFC0-43A8-AF62-F73D35FCB4C5}" srcOrd="1" destOrd="0" presId="urn:microsoft.com/office/officeart/2005/8/layout/hierarchy1"/>
    <dgm:cxn modelId="{BBF48D20-0318-4801-BF57-B142E1C0D459}" type="presParOf" srcId="{26CD2261-2C31-45ED-8D51-BD45C644B8AD}" destId="{6CAEA1E6-23EB-465E-A2CF-D7868C8FB949}" srcOrd="1" destOrd="0" presId="urn:microsoft.com/office/officeart/2005/8/layout/hierarchy1"/>
    <dgm:cxn modelId="{8105D3F3-5628-41BC-9004-10048FB9A601}" type="presParOf" srcId="{DF71B46A-B904-47EF-9990-FF13659CB0F4}" destId="{E7452B1E-0E2C-4C56-8513-6751473DB9EF}" srcOrd="2" destOrd="0" presId="urn:microsoft.com/office/officeart/2005/8/layout/hierarchy1"/>
    <dgm:cxn modelId="{9E6D4F48-E5D1-4FED-B5E3-3F38E6181E31}" type="presParOf" srcId="{E7452B1E-0E2C-4C56-8513-6751473DB9EF}" destId="{C378FA52-2562-4C7C-8B85-22796D9E511C}" srcOrd="0" destOrd="0" presId="urn:microsoft.com/office/officeart/2005/8/layout/hierarchy1"/>
    <dgm:cxn modelId="{318022F9-8008-4F62-A1AD-6E938840A06E}" type="presParOf" srcId="{C378FA52-2562-4C7C-8B85-22796D9E511C}" destId="{7C967D4F-B7BE-4214-9295-C765F2263CAE}" srcOrd="0" destOrd="0" presId="urn:microsoft.com/office/officeart/2005/8/layout/hierarchy1"/>
    <dgm:cxn modelId="{9BB08AD2-1AAC-4460-BFCC-A154D1020E83}" type="presParOf" srcId="{C378FA52-2562-4C7C-8B85-22796D9E511C}" destId="{F992CEE8-B5F0-4739-A09B-063D30586721}" srcOrd="1" destOrd="0" presId="urn:microsoft.com/office/officeart/2005/8/layout/hierarchy1"/>
    <dgm:cxn modelId="{1387EF03-D3F2-4453-BFF5-9D7B89DD1F83}" type="presParOf" srcId="{E7452B1E-0E2C-4C56-8513-6751473DB9EF}" destId="{7FE497E8-543C-4265-A06D-5AF86FB5F8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3EEC1-940B-4029-A0C8-FE1E97E79DE2}">
      <dsp:nvSpPr>
        <dsp:cNvPr id="0" name=""/>
        <dsp:cNvSpPr/>
      </dsp:nvSpPr>
      <dsp:spPr>
        <a:xfrm>
          <a:off x="0" y="3132540"/>
          <a:ext cx="7081807" cy="2055285"/>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Write the following things down:</a:t>
          </a:r>
        </a:p>
      </dsp:txBody>
      <dsp:txXfrm>
        <a:off x="0" y="3132540"/>
        <a:ext cx="7081807" cy="1109854"/>
      </dsp:txXfrm>
    </dsp:sp>
    <dsp:sp modelId="{C9EA73D1-A128-4BD5-956E-B7B3F999FD7A}">
      <dsp:nvSpPr>
        <dsp:cNvPr id="0" name=""/>
        <dsp:cNvSpPr/>
      </dsp:nvSpPr>
      <dsp:spPr>
        <a:xfrm>
          <a:off x="3457" y="4201289"/>
          <a:ext cx="2358297" cy="945431"/>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What happened in the articles?</a:t>
          </a:r>
        </a:p>
      </dsp:txBody>
      <dsp:txXfrm>
        <a:off x="3457" y="4201289"/>
        <a:ext cx="2358297" cy="945431"/>
      </dsp:txXfrm>
    </dsp:sp>
    <dsp:sp modelId="{FDCBD8B4-F527-4DAB-A711-A0CBEC5E1B17}">
      <dsp:nvSpPr>
        <dsp:cNvPr id="0" name=""/>
        <dsp:cNvSpPr/>
      </dsp:nvSpPr>
      <dsp:spPr>
        <a:xfrm>
          <a:off x="2361754" y="4201289"/>
          <a:ext cx="2358297" cy="945431"/>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What did the people think, feel, hear, see, smell?</a:t>
          </a:r>
        </a:p>
      </dsp:txBody>
      <dsp:txXfrm>
        <a:off x="2361754" y="4201289"/>
        <a:ext cx="2358297" cy="945431"/>
      </dsp:txXfrm>
    </dsp:sp>
    <dsp:sp modelId="{D6163BFA-0328-4D3C-882A-7A39383DEFDB}">
      <dsp:nvSpPr>
        <dsp:cNvPr id="0" name=""/>
        <dsp:cNvSpPr/>
      </dsp:nvSpPr>
      <dsp:spPr>
        <a:xfrm>
          <a:off x="4720052" y="4201289"/>
          <a:ext cx="2358297" cy="945431"/>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What pieces of information could make a good story?</a:t>
          </a:r>
        </a:p>
      </dsp:txBody>
      <dsp:txXfrm>
        <a:off x="4720052" y="4201289"/>
        <a:ext cx="2358297" cy="945431"/>
      </dsp:txXfrm>
    </dsp:sp>
    <dsp:sp modelId="{DF8B5A1B-E888-4129-9FDA-C630C01BAAE1}">
      <dsp:nvSpPr>
        <dsp:cNvPr id="0" name=""/>
        <dsp:cNvSpPr/>
      </dsp:nvSpPr>
      <dsp:spPr>
        <a:xfrm rot="10800000">
          <a:off x="0" y="2340"/>
          <a:ext cx="7081807" cy="3161029"/>
        </a:xfrm>
        <a:prstGeom prst="upArrowCallou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a:t>Read the two articles in class.</a:t>
          </a:r>
        </a:p>
      </dsp:txBody>
      <dsp:txXfrm rot="10800000">
        <a:off x="0" y="2340"/>
        <a:ext cx="7081807" cy="2053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99974-A55B-4A35-BF8C-187329A546D3}">
      <dsp:nvSpPr>
        <dsp:cNvPr id="0" name=""/>
        <dsp:cNvSpPr/>
      </dsp:nvSpPr>
      <dsp:spPr>
        <a:xfrm>
          <a:off x="0" y="927488"/>
          <a:ext cx="3344285" cy="21236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51605-5B67-4F28-8DED-9814BF3C45B8}">
      <dsp:nvSpPr>
        <dsp:cNvPr id="0" name=""/>
        <dsp:cNvSpPr/>
      </dsp:nvSpPr>
      <dsp:spPr>
        <a:xfrm>
          <a:off x="371587" y="1280496"/>
          <a:ext cx="3344285" cy="212362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Using the articles read in class, find 3-5 details for EACH SENSE about Lanzarote, Laura Dekker, or her adventures.</a:t>
          </a:r>
        </a:p>
      </dsp:txBody>
      <dsp:txXfrm>
        <a:off x="433786" y="1342695"/>
        <a:ext cx="3219887" cy="1999223"/>
      </dsp:txXfrm>
    </dsp:sp>
    <dsp:sp modelId="{60AEBE57-73AD-416E-B387-A3E5AB6278FD}">
      <dsp:nvSpPr>
        <dsp:cNvPr id="0" name=""/>
        <dsp:cNvSpPr/>
      </dsp:nvSpPr>
      <dsp:spPr>
        <a:xfrm>
          <a:off x="4087460" y="927488"/>
          <a:ext cx="3344285" cy="21236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3FF0C-DFC0-43A8-AF62-F73D35FCB4C5}">
      <dsp:nvSpPr>
        <dsp:cNvPr id="0" name=""/>
        <dsp:cNvSpPr/>
      </dsp:nvSpPr>
      <dsp:spPr>
        <a:xfrm>
          <a:off x="4459047" y="1280496"/>
          <a:ext cx="3344285" cy="212362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 five senses are: touch, taste, smell, sight, and sound.</a:t>
          </a:r>
        </a:p>
      </dsp:txBody>
      <dsp:txXfrm>
        <a:off x="4521246" y="1342695"/>
        <a:ext cx="3219887" cy="1999223"/>
      </dsp:txXfrm>
    </dsp:sp>
    <dsp:sp modelId="{7C967D4F-B7BE-4214-9295-C765F2263CAE}">
      <dsp:nvSpPr>
        <dsp:cNvPr id="0" name=""/>
        <dsp:cNvSpPr/>
      </dsp:nvSpPr>
      <dsp:spPr>
        <a:xfrm>
          <a:off x="8174920" y="927488"/>
          <a:ext cx="3344285" cy="21236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92CEE8-B5F0-4739-A09B-063D30586721}">
      <dsp:nvSpPr>
        <dsp:cNvPr id="0" name=""/>
        <dsp:cNvSpPr/>
      </dsp:nvSpPr>
      <dsp:spPr>
        <a:xfrm>
          <a:off x="8546507" y="1280496"/>
          <a:ext cx="3344285" cy="212362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These should be things that Laura saw, would see, or wanted to see in her environment.</a:t>
          </a:r>
        </a:p>
      </dsp:txBody>
      <dsp:txXfrm>
        <a:off x="8608706" y="1342695"/>
        <a:ext cx="3219887" cy="19992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972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0129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34708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846CE7D5-CF57-46EF-B807-FDD0502418D4}"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02839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33748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645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9158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5901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8647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3890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4551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4958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7496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46CE7D5-CF57-46EF-B807-FDD0502418D4}" type="datetimeFigureOut">
              <a:rPr lang="en-US" smtClean="0"/>
              <a:t>2/27/2019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1902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46CE7D5-CF57-46EF-B807-FDD0502418D4}" type="datetimeFigureOut">
              <a:rPr lang="en-US" smtClean="0"/>
              <a:t>2/27/2019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3838992"/>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Writing Narratively</a:t>
            </a:r>
          </a:p>
        </p:txBody>
      </p:sp>
      <p:sp>
        <p:nvSpPr>
          <p:cNvPr id="3" name="Subtitle 2"/>
          <p:cNvSpPr>
            <a:spLocks noGrp="1"/>
          </p:cNvSpPr>
          <p:nvPr>
            <p:ph type="subTitle" idx="1"/>
          </p:nvPr>
        </p:nvSpPr>
        <p:spPr/>
        <p:txBody>
          <a:bodyPr/>
          <a:lstStyle/>
          <a:p>
            <a:r>
              <a:rPr lang="en-US"/>
              <a:t>How to tell a good story, no matter what you're stuck with as source material.</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8029B-01B4-416E-A7A8-AF17EBF51FC6}"/>
              </a:ext>
            </a:extLst>
          </p:cNvPr>
          <p:cNvSpPr>
            <a:spLocks noGrp="1"/>
          </p:cNvSpPr>
          <p:nvPr>
            <p:ph type="title"/>
          </p:nvPr>
        </p:nvSpPr>
        <p:spPr>
          <a:xfrm>
            <a:off x="810000" y="447188"/>
            <a:ext cx="10571998" cy="970450"/>
          </a:xfrm>
        </p:spPr>
        <p:txBody>
          <a:bodyPr>
            <a:normAutofit/>
          </a:bodyPr>
          <a:lstStyle/>
          <a:p>
            <a:r>
              <a:rPr lang="en-US"/>
              <a:t>Sensory Details—Imagery, setting, etc.</a:t>
            </a:r>
          </a:p>
        </p:txBody>
      </p:sp>
      <p:graphicFrame>
        <p:nvGraphicFramePr>
          <p:cNvPr id="5" name="Content Placeholder 2">
            <a:extLst>
              <a:ext uri="{FF2B5EF4-FFF2-40B4-BE49-F238E27FC236}">
                <a16:creationId xmlns:a16="http://schemas.microsoft.com/office/drawing/2014/main" id="{017307F0-6E57-40B7-AFEC-C5E1E14AA60B}"/>
              </a:ext>
            </a:extLst>
          </p:cNvPr>
          <p:cNvGraphicFramePr>
            <a:graphicFrameLocks noGrp="1"/>
          </p:cNvGraphicFramePr>
          <p:nvPr>
            <p:ph idx="1"/>
            <p:extLst>
              <p:ext uri="{D42A27DB-BD31-4B8C-83A1-F6EECF244321}">
                <p14:modId xmlns:p14="http://schemas.microsoft.com/office/powerpoint/2010/main" val="2318142554"/>
              </p:ext>
            </p:extLst>
          </p:nvPr>
        </p:nvGraphicFramePr>
        <p:xfrm>
          <a:off x="200924" y="2390496"/>
          <a:ext cx="11890793" cy="4331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39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540BF0A-B585-4E56-B310-9AE8BC051DD8}"/>
              </a:ext>
            </a:extLst>
          </p:cNvPr>
          <p:cNvSpPr>
            <a:spLocks noGrp="1"/>
          </p:cNvSpPr>
          <p:nvPr>
            <p:ph type="title"/>
          </p:nvPr>
        </p:nvSpPr>
        <p:spPr>
          <a:xfrm>
            <a:off x="451515" y="1734857"/>
            <a:ext cx="3765483" cy="3388287"/>
          </a:xfrm>
        </p:spPr>
        <p:txBody>
          <a:bodyPr anchor="ctr">
            <a:normAutofit/>
          </a:bodyPr>
          <a:lstStyle/>
          <a:p>
            <a:r>
              <a:rPr lang="en-US" sz="3400"/>
              <a:t>STEAL Characterization Chart</a:t>
            </a:r>
          </a:p>
        </p:txBody>
      </p:sp>
      <p:sp>
        <p:nvSpPr>
          <p:cNvPr id="3" name="Content Placeholder 2">
            <a:extLst>
              <a:ext uri="{FF2B5EF4-FFF2-40B4-BE49-F238E27FC236}">
                <a16:creationId xmlns:a16="http://schemas.microsoft.com/office/drawing/2014/main" id="{4289294C-3069-423D-BD09-B29FBEE96AEE}"/>
              </a:ext>
            </a:extLst>
          </p:cNvPr>
          <p:cNvSpPr>
            <a:spLocks noGrp="1"/>
          </p:cNvSpPr>
          <p:nvPr>
            <p:ph idx="1"/>
          </p:nvPr>
        </p:nvSpPr>
        <p:spPr>
          <a:xfrm>
            <a:off x="5648635" y="101975"/>
            <a:ext cx="6544160" cy="6654050"/>
          </a:xfrm>
          <a:effectLst/>
        </p:spPr>
        <p:txBody>
          <a:bodyPr vert="horz" lIns="91440" tIns="45720" rIns="91440" bIns="45720" rtlCol="0">
            <a:normAutofit/>
          </a:bodyPr>
          <a:lstStyle/>
          <a:p>
            <a:pPr marL="285750" indent="-285750"/>
            <a:r>
              <a:rPr lang="en-US" sz="2800"/>
              <a:t>Use the STEAL chart to build your character for Laura Dekker and for at least one other person she interacts with.</a:t>
            </a:r>
            <a:endParaRPr lang="en-US" sz="2800" dirty="0"/>
          </a:p>
          <a:p>
            <a:pPr marL="0" indent="0">
              <a:buNone/>
            </a:pPr>
            <a:endParaRPr lang="en-US" sz="2800" dirty="0"/>
          </a:p>
          <a:p>
            <a:pPr marL="285750" indent="-285750"/>
            <a:r>
              <a:rPr lang="en-US" sz="2800"/>
              <a:t>STEAL stands for:</a:t>
            </a:r>
            <a:endParaRPr lang="en-US" sz="2800" dirty="0"/>
          </a:p>
          <a:p>
            <a:pPr marL="685800" lvl="1"/>
            <a:r>
              <a:rPr lang="en-US" sz="2400"/>
              <a:t>Things that the character </a:t>
            </a:r>
            <a:r>
              <a:rPr lang="en-US" sz="2400" b="1"/>
              <a:t>SAYS</a:t>
            </a:r>
            <a:endParaRPr lang="en-US" sz="2400"/>
          </a:p>
          <a:p>
            <a:pPr marL="685800" lvl="1"/>
            <a:r>
              <a:rPr lang="en-US" sz="2400"/>
              <a:t>Things that the character </a:t>
            </a:r>
            <a:r>
              <a:rPr lang="en-US" sz="2400" b="1"/>
              <a:t>THINKS</a:t>
            </a:r>
          </a:p>
          <a:p>
            <a:pPr marL="685800" lvl="1"/>
            <a:r>
              <a:rPr lang="en-US" sz="2400"/>
              <a:t>The character's </a:t>
            </a:r>
            <a:r>
              <a:rPr lang="en-US" sz="2400" b="1"/>
              <a:t>EFFECT </a:t>
            </a:r>
            <a:r>
              <a:rPr lang="en-US" sz="2400"/>
              <a:t>on those around them</a:t>
            </a:r>
          </a:p>
          <a:p>
            <a:pPr marL="685800" lvl="1"/>
            <a:r>
              <a:rPr lang="en-US" sz="2400"/>
              <a:t>The character's </a:t>
            </a:r>
            <a:r>
              <a:rPr lang="en-US" sz="2400" b="1"/>
              <a:t>ACTIONS</a:t>
            </a:r>
          </a:p>
          <a:p>
            <a:pPr marL="685800" lvl="1"/>
            <a:r>
              <a:rPr lang="en-US" sz="2400"/>
              <a:t>The character's </a:t>
            </a:r>
            <a:r>
              <a:rPr lang="en-US" sz="2400" b="1"/>
              <a:t>LOOKS</a:t>
            </a:r>
          </a:p>
        </p:txBody>
      </p:sp>
    </p:spTree>
    <p:extLst>
      <p:ext uri="{BB962C8B-B14F-4D97-AF65-F5344CB8AC3E}">
        <p14:creationId xmlns:p14="http://schemas.microsoft.com/office/powerpoint/2010/main" val="395928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33ADE8-C389-47FE-AA10-204D29AC9459}"/>
              </a:ext>
            </a:extLst>
          </p:cNvPr>
          <p:cNvSpPr>
            <a:spLocks noGrp="1"/>
          </p:cNvSpPr>
          <p:nvPr>
            <p:ph type="title"/>
          </p:nvPr>
        </p:nvSpPr>
        <p:spPr>
          <a:xfrm>
            <a:off x="8432825" y="1303113"/>
            <a:ext cx="3372079" cy="4251775"/>
          </a:xfrm>
          <a:effectLst/>
        </p:spPr>
        <p:txBody>
          <a:bodyPr anchor="ctr">
            <a:normAutofit/>
          </a:bodyPr>
          <a:lstStyle/>
          <a:p>
            <a:r>
              <a:rPr lang="en-US" sz="3400"/>
              <a:t>Dialogue: Conversations for Plot</a:t>
            </a:r>
          </a:p>
        </p:txBody>
      </p:sp>
      <p:sp useBgFill="1">
        <p:nvSpPr>
          <p:cNvPr id="10" name="Freeform: Shape 9">
            <a:extLst>
              <a:ext uri="{FF2B5EF4-FFF2-40B4-BE49-F238E27FC236}">
                <a16:creationId xmlns:a16="http://schemas.microsoft.com/office/drawing/2014/main" id="{68F2977E-E0AE-4EB4-A059-59E908EB86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66761" y="-666761"/>
            <a:ext cx="6858002" cy="8191524"/>
          </a:xfrm>
          <a:custGeom>
            <a:avLst/>
            <a:gdLst>
              <a:gd name="connsiteX0" fmla="*/ 6858002 w 6858002"/>
              <a:gd name="connsiteY0" fmla="*/ 6080676 h 8191524"/>
              <a:gd name="connsiteX1" fmla="*/ 3829244 w 6858002"/>
              <a:gd name="connsiteY1" fmla="*/ 8068294 h 8191524"/>
              <a:gd name="connsiteX2" fmla="*/ 3827371 w 6858002"/>
              <a:gd name="connsiteY2" fmla="*/ 8069839 h 8191524"/>
              <a:gd name="connsiteX3" fmla="*/ 3824585 w 6858002"/>
              <a:gd name="connsiteY3" fmla="*/ 8071350 h 8191524"/>
              <a:gd name="connsiteX4" fmla="*/ 3798695 w 6858002"/>
              <a:gd name="connsiteY4" fmla="*/ 8088342 h 8191524"/>
              <a:gd name="connsiteX5" fmla="*/ 3785013 w 6858002"/>
              <a:gd name="connsiteY5" fmla="*/ 8092830 h 8191524"/>
              <a:gd name="connsiteX6" fmla="*/ 3706341 w 6858002"/>
              <a:gd name="connsiteY6" fmla="*/ 8135531 h 8191524"/>
              <a:gd name="connsiteX7" fmla="*/ 3429000 w 6858002"/>
              <a:gd name="connsiteY7" fmla="*/ 8191524 h 8191524"/>
              <a:gd name="connsiteX8" fmla="*/ 3151660 w 6858002"/>
              <a:gd name="connsiteY8" fmla="*/ 8135531 h 8191524"/>
              <a:gd name="connsiteX9" fmla="*/ 3072998 w 6858002"/>
              <a:gd name="connsiteY9" fmla="*/ 8092835 h 8191524"/>
              <a:gd name="connsiteX10" fmla="*/ 3059300 w 6858002"/>
              <a:gd name="connsiteY10" fmla="*/ 8088342 h 8191524"/>
              <a:gd name="connsiteX11" fmla="*/ 3033385 w 6858002"/>
              <a:gd name="connsiteY11" fmla="*/ 8071334 h 8191524"/>
              <a:gd name="connsiteX12" fmla="*/ 3030629 w 6858002"/>
              <a:gd name="connsiteY12" fmla="*/ 8069839 h 8191524"/>
              <a:gd name="connsiteX13" fmla="*/ 3028777 w 6858002"/>
              <a:gd name="connsiteY13" fmla="*/ 8068310 h 8191524"/>
              <a:gd name="connsiteX14" fmla="*/ 2 w 6858002"/>
              <a:gd name="connsiteY14" fmla="*/ 6080676 h 8191524"/>
              <a:gd name="connsiteX15" fmla="*/ 6858002 w 6858002"/>
              <a:gd name="connsiteY15" fmla="*/ 0 h 8191524"/>
              <a:gd name="connsiteX16" fmla="*/ 6858002 w 6858002"/>
              <a:gd name="connsiteY16" fmla="*/ 2634972 h 8191524"/>
              <a:gd name="connsiteX17" fmla="*/ 6858002 w 6858002"/>
              <a:gd name="connsiteY17" fmla="*/ 2984308 h 8191524"/>
              <a:gd name="connsiteX18" fmla="*/ 6858002 w 6858002"/>
              <a:gd name="connsiteY18" fmla="*/ 3291840 h 8191524"/>
              <a:gd name="connsiteX19" fmla="*/ 6858002 w 6858002"/>
              <a:gd name="connsiteY19" fmla="*/ 6080675 h 8191524"/>
              <a:gd name="connsiteX20" fmla="*/ 2 w 6858002"/>
              <a:gd name="connsiteY20" fmla="*/ 6080675 h 8191524"/>
              <a:gd name="connsiteX21" fmla="*/ 2 w 6858002"/>
              <a:gd name="connsiteY21" fmla="*/ 3291840 h 8191524"/>
              <a:gd name="connsiteX22" fmla="*/ 0 w 6858002"/>
              <a:gd name="connsiteY22" fmla="*/ 3291840 h 8191524"/>
              <a:gd name="connsiteX23" fmla="*/ 0 w 6858002"/>
              <a:gd name="connsiteY23" fmla="*/ 0 h 819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58002" h="8191524">
                <a:moveTo>
                  <a:pt x="6858002" y="6080676"/>
                </a:moveTo>
                <a:lnTo>
                  <a:pt x="3829244" y="8068294"/>
                </a:lnTo>
                <a:lnTo>
                  <a:pt x="3827371" y="8069839"/>
                </a:lnTo>
                <a:lnTo>
                  <a:pt x="3824585" y="8071350"/>
                </a:lnTo>
                <a:lnTo>
                  <a:pt x="3798695" y="8088342"/>
                </a:lnTo>
                <a:lnTo>
                  <a:pt x="3785013" y="8092830"/>
                </a:lnTo>
                <a:lnTo>
                  <a:pt x="3706341" y="8135531"/>
                </a:lnTo>
                <a:cubicBezTo>
                  <a:pt x="3621098" y="8171586"/>
                  <a:pt x="3527377" y="8191524"/>
                  <a:pt x="3429000" y="8191524"/>
                </a:cubicBezTo>
                <a:cubicBezTo>
                  <a:pt x="3330623" y="8191524"/>
                  <a:pt x="3236903" y="8171586"/>
                  <a:pt x="3151660" y="8135531"/>
                </a:cubicBezTo>
                <a:lnTo>
                  <a:pt x="3072998" y="8092835"/>
                </a:lnTo>
                <a:lnTo>
                  <a:pt x="3059300" y="8088342"/>
                </a:lnTo>
                <a:lnTo>
                  <a:pt x="3033385" y="8071334"/>
                </a:lnTo>
                <a:lnTo>
                  <a:pt x="3030629" y="8069839"/>
                </a:lnTo>
                <a:lnTo>
                  <a:pt x="3028777" y="8068310"/>
                </a:lnTo>
                <a:lnTo>
                  <a:pt x="2" y="6080676"/>
                </a:lnTo>
                <a:close/>
                <a:moveTo>
                  <a:pt x="6858002" y="0"/>
                </a:moveTo>
                <a:lnTo>
                  <a:pt x="6858002" y="2634972"/>
                </a:lnTo>
                <a:lnTo>
                  <a:pt x="6858002" y="2984308"/>
                </a:lnTo>
                <a:lnTo>
                  <a:pt x="6858002" y="3291840"/>
                </a:lnTo>
                <a:lnTo>
                  <a:pt x="6858002" y="6080675"/>
                </a:lnTo>
                <a:lnTo>
                  <a:pt x="2" y="6080675"/>
                </a:lnTo>
                <a:lnTo>
                  <a:pt x="2" y="3291840"/>
                </a:lnTo>
                <a:lnTo>
                  <a:pt x="0" y="3291840"/>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9529E08-67BF-4DB5-9B24-84404A958401}"/>
              </a:ext>
            </a:extLst>
          </p:cNvPr>
          <p:cNvSpPr>
            <a:spLocks noGrp="1"/>
          </p:cNvSpPr>
          <p:nvPr>
            <p:ph idx="1"/>
          </p:nvPr>
        </p:nvSpPr>
        <p:spPr>
          <a:xfrm>
            <a:off x="92081" y="58843"/>
            <a:ext cx="6722347" cy="6869711"/>
          </a:xfrm>
          <a:effectLst/>
        </p:spPr>
        <p:txBody>
          <a:bodyPr>
            <a:normAutofit/>
          </a:bodyPr>
          <a:lstStyle/>
          <a:p>
            <a:r>
              <a:rPr lang="en-US" sz="2400"/>
              <a:t>Now that you have two characters, start to think about how they will interact with each other. </a:t>
            </a:r>
          </a:p>
          <a:p>
            <a:r>
              <a:rPr lang="en-US" sz="2400"/>
              <a:t>Conversations are a NEW line EVERY time a new person speaks. You also need to have an attribution with your conversations. Try to vary your attributions so that they are not all the same.</a:t>
            </a:r>
          </a:p>
          <a:p>
            <a:r>
              <a:rPr lang="en-US" sz="2400"/>
              <a:t>Example:</a:t>
            </a:r>
          </a:p>
          <a:p>
            <a:pPr lvl="1"/>
            <a:r>
              <a:rPr lang="en-US" sz="2000"/>
              <a:t>"What is there to do on this island?" Laura asked the villager.</a:t>
            </a:r>
          </a:p>
          <a:p>
            <a:pPr lvl="1"/>
            <a:r>
              <a:rPr lang="en-US" sz="2000"/>
              <a:t>The villager looked confused, then said, "I guess there's this sort of barbecue thing on the lava fields."</a:t>
            </a:r>
          </a:p>
        </p:txBody>
      </p:sp>
    </p:spTree>
    <p:extLst>
      <p:ext uri="{BB962C8B-B14F-4D97-AF65-F5344CB8AC3E}">
        <p14:creationId xmlns:p14="http://schemas.microsoft.com/office/powerpoint/2010/main" val="3186320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AD026DD-AFA6-4DE9-891F-AEE49117C37E}"/>
              </a:ext>
            </a:extLst>
          </p:cNvPr>
          <p:cNvSpPr>
            <a:spLocks noGrp="1"/>
          </p:cNvSpPr>
          <p:nvPr>
            <p:ph type="title"/>
          </p:nvPr>
        </p:nvSpPr>
        <p:spPr>
          <a:xfrm>
            <a:off x="451515" y="1734857"/>
            <a:ext cx="3765483" cy="3388287"/>
          </a:xfrm>
        </p:spPr>
        <p:txBody>
          <a:bodyPr anchor="ctr">
            <a:normAutofit/>
          </a:bodyPr>
          <a:lstStyle/>
          <a:p>
            <a:r>
              <a:rPr lang="en-US"/>
              <a:t>Conflict—The Meat of the Story</a:t>
            </a:r>
          </a:p>
        </p:txBody>
      </p:sp>
      <p:sp>
        <p:nvSpPr>
          <p:cNvPr id="3" name="Content Placeholder 2">
            <a:extLst>
              <a:ext uri="{FF2B5EF4-FFF2-40B4-BE49-F238E27FC236}">
                <a16:creationId xmlns:a16="http://schemas.microsoft.com/office/drawing/2014/main" id="{2E771725-3AA3-4D44-857A-7727D6D24AC2}"/>
              </a:ext>
            </a:extLst>
          </p:cNvPr>
          <p:cNvSpPr>
            <a:spLocks noGrp="1"/>
          </p:cNvSpPr>
          <p:nvPr>
            <p:ph idx="1"/>
          </p:nvPr>
        </p:nvSpPr>
        <p:spPr>
          <a:xfrm>
            <a:off x="5821162" y="360767"/>
            <a:ext cx="6155973" cy="6136466"/>
          </a:xfrm>
          <a:effectLst/>
        </p:spPr>
        <p:txBody>
          <a:bodyPr>
            <a:normAutofit/>
          </a:bodyPr>
          <a:lstStyle/>
          <a:p>
            <a:r>
              <a:rPr lang="en-US" sz="3200"/>
              <a:t>At some point, there must be a conflict to make your story interesting.</a:t>
            </a:r>
          </a:p>
          <a:p>
            <a:r>
              <a:rPr lang="en-US" sz="3200"/>
              <a:t>There are several types of conflict:</a:t>
            </a:r>
          </a:p>
          <a:p>
            <a:pPr lvl="1"/>
            <a:r>
              <a:rPr lang="en-US" sz="2800"/>
              <a:t>Man vs. Self (Internal conflicts)</a:t>
            </a:r>
          </a:p>
          <a:p>
            <a:pPr lvl="1"/>
            <a:r>
              <a:rPr lang="en-US" sz="2800"/>
              <a:t>Man vs. Nature</a:t>
            </a:r>
          </a:p>
          <a:p>
            <a:pPr lvl="1"/>
            <a:r>
              <a:rPr lang="en-US" sz="2800"/>
              <a:t>Man vs. Man</a:t>
            </a:r>
          </a:p>
          <a:p>
            <a:pPr lvl="1"/>
            <a:r>
              <a:rPr lang="en-US" sz="2800"/>
              <a:t>Man vs. Supernatural</a:t>
            </a:r>
          </a:p>
        </p:txBody>
      </p:sp>
    </p:spTree>
    <p:extLst>
      <p:ext uri="{BB962C8B-B14F-4D97-AF65-F5344CB8AC3E}">
        <p14:creationId xmlns:p14="http://schemas.microsoft.com/office/powerpoint/2010/main" val="206947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B8F5419B-BCBD-42A2-BFFF-781C607339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72CBBB-7D58-415B-903A-37C69016C5C6}"/>
              </a:ext>
            </a:extLst>
          </p:cNvPr>
          <p:cNvSpPr>
            <a:spLocks noGrp="1"/>
          </p:cNvSpPr>
          <p:nvPr>
            <p:ph type="title"/>
          </p:nvPr>
        </p:nvSpPr>
        <p:spPr>
          <a:xfrm>
            <a:off x="810001" y="643467"/>
            <a:ext cx="10572000" cy="3776731"/>
          </a:xfrm>
          <a:effectLst/>
        </p:spPr>
        <p:txBody>
          <a:bodyPr vert="horz" lIns="91440" tIns="45720" rIns="91440" bIns="45720" rtlCol="0" anchor="b">
            <a:normAutofit/>
          </a:bodyPr>
          <a:lstStyle/>
          <a:p>
            <a:pPr algn="l"/>
            <a:r>
              <a:rPr lang="en-US" sz="6600">
                <a:solidFill>
                  <a:schemeClr val="tx1"/>
                </a:solidFill>
              </a:rPr>
              <a:t>Work on your Narrative</a:t>
            </a:r>
          </a:p>
        </p:txBody>
      </p:sp>
      <p:sp>
        <p:nvSpPr>
          <p:cNvPr id="3" name="Content Placeholder 2">
            <a:extLst>
              <a:ext uri="{FF2B5EF4-FFF2-40B4-BE49-F238E27FC236}">
                <a16:creationId xmlns:a16="http://schemas.microsoft.com/office/drawing/2014/main" id="{643405B7-2EAC-4D9C-A01F-ED4757C8D3F8}"/>
              </a:ext>
            </a:extLst>
          </p:cNvPr>
          <p:cNvSpPr>
            <a:spLocks noGrp="1"/>
          </p:cNvSpPr>
          <p:nvPr>
            <p:ph type="body" idx="1"/>
          </p:nvPr>
        </p:nvSpPr>
        <p:spPr>
          <a:xfrm>
            <a:off x="810001" y="4420198"/>
            <a:ext cx="10572000" cy="1295623"/>
          </a:xfrm>
          <a:effectLst/>
        </p:spPr>
        <p:txBody>
          <a:bodyPr vert="horz" lIns="91440" tIns="45720" rIns="91440" bIns="45720" rtlCol="0" anchor="t">
            <a:normAutofit/>
          </a:bodyPr>
          <a:lstStyle/>
          <a:p>
            <a:pPr algn="l"/>
            <a:r>
              <a:rPr lang="en-US" sz="2400">
                <a:solidFill>
                  <a:schemeClr val="accent1"/>
                </a:solidFill>
              </a:rPr>
              <a:t>If you have questions or need help, let me know. </a:t>
            </a:r>
          </a:p>
        </p:txBody>
      </p:sp>
    </p:spTree>
    <p:extLst>
      <p:ext uri="{BB962C8B-B14F-4D97-AF65-F5344CB8AC3E}">
        <p14:creationId xmlns:p14="http://schemas.microsoft.com/office/powerpoint/2010/main" val="350340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6">
            <a:extLst>
              <a:ext uri="{FF2B5EF4-FFF2-40B4-BE49-F238E27FC236}">
                <a16:creationId xmlns:a16="http://schemas.microsoft.com/office/drawing/2014/main" id="{83634061-A5C7-40DA-8516-DE53527F15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8">
            <a:extLst>
              <a:ext uri="{FF2B5EF4-FFF2-40B4-BE49-F238E27FC236}">
                <a16:creationId xmlns:a16="http://schemas.microsoft.com/office/drawing/2014/main" id="{D1857DCD-6FBD-40C2-9B6A-3AF089FF41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050631" y="1050634"/>
            <a:ext cx="6857997" cy="4756735"/>
          </a:xfrm>
          <a:custGeom>
            <a:avLst/>
            <a:gdLst>
              <a:gd name="connsiteX0" fmla="*/ 6857997 w 6857997"/>
              <a:gd name="connsiteY0" fmla="*/ 0 h 4756735"/>
              <a:gd name="connsiteX1" fmla="*/ 6857997 w 6857997"/>
              <a:gd name="connsiteY1" fmla="*/ 4458285 h 4756735"/>
              <a:gd name="connsiteX2" fmla="*/ 4861980 w 6857997"/>
              <a:gd name="connsiteY2" fmla="*/ 4458285 h 4756735"/>
              <a:gd name="connsiteX3" fmla="*/ 4480980 w 6857997"/>
              <a:gd name="connsiteY3" fmla="*/ 4744036 h 4756735"/>
              <a:gd name="connsiteX4" fmla="*/ 4472514 w 6857997"/>
              <a:gd name="connsiteY4" fmla="*/ 4747210 h 4756735"/>
              <a:gd name="connsiteX5" fmla="*/ 4459814 w 6857997"/>
              <a:gd name="connsiteY5" fmla="*/ 4751973 h 4756735"/>
              <a:gd name="connsiteX6" fmla="*/ 4447114 w 6857997"/>
              <a:gd name="connsiteY6" fmla="*/ 4756735 h 4756735"/>
              <a:gd name="connsiteX7" fmla="*/ 4436530 w 6857997"/>
              <a:gd name="connsiteY7" fmla="*/ 4756735 h 4756735"/>
              <a:gd name="connsiteX8" fmla="*/ 4423830 w 6857997"/>
              <a:gd name="connsiteY8" fmla="*/ 4756735 h 4756735"/>
              <a:gd name="connsiteX9" fmla="*/ 4413247 w 6857997"/>
              <a:gd name="connsiteY9" fmla="*/ 4751973 h 4756735"/>
              <a:gd name="connsiteX10" fmla="*/ 4400547 w 6857997"/>
              <a:gd name="connsiteY10" fmla="*/ 4747210 h 4756735"/>
              <a:gd name="connsiteX11" fmla="*/ 4392080 w 6857997"/>
              <a:gd name="connsiteY11" fmla="*/ 4744036 h 4756735"/>
              <a:gd name="connsiteX12" fmla="*/ 4011080 w 6857997"/>
              <a:gd name="connsiteY12" fmla="*/ 4458285 h 4756735"/>
              <a:gd name="connsiteX13" fmla="*/ 0 w 6857997"/>
              <a:gd name="connsiteY13" fmla="*/ 4458285 h 4756735"/>
              <a:gd name="connsiteX14" fmla="*/ 1 w 6857997"/>
              <a:gd name="connsiteY14" fmla="*/ 0 h 475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7997" h="4756735">
                <a:moveTo>
                  <a:pt x="6857997" y="0"/>
                </a:moveTo>
                <a:lnTo>
                  <a:pt x="6857997" y="4458285"/>
                </a:lnTo>
                <a:lnTo>
                  <a:pt x="4861980" y="4458285"/>
                </a:lnTo>
                <a:lnTo>
                  <a:pt x="4480980" y="4744036"/>
                </a:lnTo>
                <a:lnTo>
                  <a:pt x="4472514" y="4747210"/>
                </a:lnTo>
                <a:lnTo>
                  <a:pt x="4459814" y="4751973"/>
                </a:lnTo>
                <a:lnTo>
                  <a:pt x="4447114" y="4756735"/>
                </a:lnTo>
                <a:lnTo>
                  <a:pt x="4436530" y="4756735"/>
                </a:lnTo>
                <a:lnTo>
                  <a:pt x="4423830" y="4756735"/>
                </a:lnTo>
                <a:lnTo>
                  <a:pt x="4413247" y="4751973"/>
                </a:lnTo>
                <a:lnTo>
                  <a:pt x="4400547" y="4747210"/>
                </a:lnTo>
                <a:lnTo>
                  <a:pt x="4392080" y="4744036"/>
                </a:lnTo>
                <a:lnTo>
                  <a:pt x="4011080" y="4458285"/>
                </a:lnTo>
                <a:lnTo>
                  <a:pt x="0" y="4458285"/>
                </a:lnTo>
                <a:lnTo>
                  <a:pt x="1" y="0"/>
                </a:lnTo>
                <a:close/>
              </a:path>
            </a:pathLst>
          </a:custGeom>
          <a:solidFill>
            <a:schemeClr val="accent1"/>
          </a:solidFill>
          <a:ln>
            <a:headEnd/>
            <a:tailEnd/>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3A7597B-AB36-4CE8-ABE0-8FBC746EA247}"/>
              </a:ext>
            </a:extLst>
          </p:cNvPr>
          <p:cNvSpPr>
            <a:spLocks noGrp="1"/>
          </p:cNvSpPr>
          <p:nvPr>
            <p:ph type="title"/>
          </p:nvPr>
        </p:nvSpPr>
        <p:spPr>
          <a:xfrm>
            <a:off x="541112" y="2824026"/>
            <a:ext cx="3365439" cy="1208428"/>
          </a:xfrm>
        </p:spPr>
        <p:txBody>
          <a:bodyPr anchor="t">
            <a:normAutofit/>
          </a:bodyPr>
          <a:lstStyle/>
          <a:p>
            <a:r>
              <a:rPr lang="en-US" sz="6600"/>
              <a:t>Articles</a:t>
            </a:r>
          </a:p>
        </p:txBody>
      </p:sp>
      <p:graphicFrame>
        <p:nvGraphicFramePr>
          <p:cNvPr id="15" name="Content Placeholder 2">
            <a:extLst>
              <a:ext uri="{FF2B5EF4-FFF2-40B4-BE49-F238E27FC236}">
                <a16:creationId xmlns:a16="http://schemas.microsoft.com/office/drawing/2014/main" id="{BD2DADE9-EFC0-4E19-BB2E-76FE234CD4C6}"/>
              </a:ext>
            </a:extLst>
          </p:cNvPr>
          <p:cNvGraphicFramePr>
            <a:graphicFrameLocks noGrp="1"/>
          </p:cNvGraphicFramePr>
          <p:nvPr>
            <p:ph idx="1"/>
            <p:extLst>
              <p:ext uri="{D42A27DB-BD31-4B8C-83A1-F6EECF244321}">
                <p14:modId xmlns:p14="http://schemas.microsoft.com/office/powerpoint/2010/main" val="393199544"/>
              </p:ext>
            </p:extLst>
          </p:nvPr>
        </p:nvGraphicFramePr>
        <p:xfrm>
          <a:off x="4981156" y="830742"/>
          <a:ext cx="7081807" cy="5190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21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C44DBB-AD7C-4682-B258-6367305D20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00DF5-D1B0-4582-87B0-752999FB33C6}"/>
              </a:ext>
            </a:extLst>
          </p:cNvPr>
          <p:cNvSpPr>
            <a:spLocks noGrp="1"/>
          </p:cNvSpPr>
          <p:nvPr>
            <p:ph type="title"/>
          </p:nvPr>
        </p:nvSpPr>
        <p:spPr>
          <a:xfrm>
            <a:off x="965200" y="1218476"/>
            <a:ext cx="3187318" cy="4421050"/>
          </a:xfrm>
          <a:effectLst/>
        </p:spPr>
        <p:txBody>
          <a:bodyPr anchor="ctr">
            <a:normAutofit/>
          </a:bodyPr>
          <a:lstStyle/>
          <a:p>
            <a:pPr algn="r"/>
            <a:r>
              <a:rPr lang="en-US" sz="3200">
                <a:solidFill>
                  <a:schemeClr val="tx1"/>
                </a:solidFill>
              </a:rPr>
              <a:t>Writing Narratively</a:t>
            </a:r>
          </a:p>
        </p:txBody>
      </p:sp>
      <p:cxnSp>
        <p:nvCxnSpPr>
          <p:cNvPr id="17" name="Straight Connector 16">
            <a:extLst>
              <a:ext uri="{FF2B5EF4-FFF2-40B4-BE49-F238E27FC236}">
                <a16:creationId xmlns:a16="http://schemas.microsoft.com/office/drawing/2014/main" id="{A1CED323-FAF0-4E0B-8717-FC1F468A28F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A0A33F-CEA4-46BB-82F3-5813C9C16E65}"/>
              </a:ext>
            </a:extLst>
          </p:cNvPr>
          <p:cNvSpPr>
            <a:spLocks noGrp="1"/>
          </p:cNvSpPr>
          <p:nvPr>
            <p:ph idx="1"/>
          </p:nvPr>
        </p:nvSpPr>
        <p:spPr>
          <a:xfrm>
            <a:off x="4799511" y="80298"/>
            <a:ext cx="7295391" cy="6649177"/>
          </a:xfrm>
          <a:effectLst/>
        </p:spPr>
        <p:txBody>
          <a:bodyPr>
            <a:normAutofit/>
          </a:bodyPr>
          <a:lstStyle/>
          <a:p>
            <a:pPr>
              <a:lnSpc>
                <a:spcPct val="90000"/>
              </a:lnSpc>
            </a:pPr>
            <a:r>
              <a:rPr lang="en-US" sz="2000" dirty="0"/>
              <a:t>Here's the thing: Writing narratively is SUPER different from writing informatively or argumentatively. There is no set pattern to follow (other than the generic beginning-middle-end). </a:t>
            </a:r>
          </a:p>
          <a:p>
            <a:pPr lvl="1">
              <a:lnSpc>
                <a:spcPct val="90000"/>
              </a:lnSpc>
            </a:pPr>
            <a:r>
              <a:rPr lang="en-US" sz="1800" dirty="0"/>
              <a:t>Because of this, however, you are FREE to do what you want with the story (within reason).</a:t>
            </a:r>
          </a:p>
          <a:p>
            <a:pPr>
              <a:lnSpc>
                <a:spcPct val="90000"/>
              </a:lnSpc>
            </a:pPr>
            <a:r>
              <a:rPr lang="en-US" sz="2000" dirty="0"/>
              <a:t>This can also be a problem for some students—they do not know where to start or how to keep going.  </a:t>
            </a:r>
          </a:p>
          <a:p>
            <a:pPr>
              <a:lnSpc>
                <a:spcPct val="90000"/>
              </a:lnSpc>
            </a:pPr>
            <a:r>
              <a:rPr lang="en-US" sz="2000" dirty="0"/>
              <a:t>So, while we cannot walk you through sentence by sentence like we could with the informative and argumentative prompts, we can help show you what should be where in your writing, and that's our goal for this unit.</a:t>
            </a:r>
            <a:endParaRPr lang="en-US" dirty="0"/>
          </a:p>
        </p:txBody>
      </p:sp>
    </p:spTree>
    <p:extLst>
      <p:ext uri="{BB962C8B-B14F-4D97-AF65-F5344CB8AC3E}">
        <p14:creationId xmlns:p14="http://schemas.microsoft.com/office/powerpoint/2010/main" val="258552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1E0D4A3-ECB8-4689-ABDB-9CE848CE83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8723D8-CB86-4968-BB31-299A2A32E86B}"/>
              </a:ext>
            </a:extLst>
          </p:cNvPr>
          <p:cNvSpPr>
            <a:spLocks noGrp="1"/>
          </p:cNvSpPr>
          <p:nvPr>
            <p:ph type="title"/>
          </p:nvPr>
        </p:nvSpPr>
        <p:spPr>
          <a:xfrm>
            <a:off x="810000" y="447188"/>
            <a:ext cx="10571998" cy="970450"/>
          </a:xfrm>
          <a:effectLst/>
        </p:spPr>
        <p:txBody>
          <a:bodyPr anchor="ctr">
            <a:normAutofit/>
          </a:bodyPr>
          <a:lstStyle/>
          <a:p>
            <a:pPr algn="ctr"/>
            <a:r>
              <a:rPr lang="en-US" sz="2800">
                <a:solidFill>
                  <a:schemeClr val="tx1"/>
                </a:solidFill>
              </a:rPr>
              <a:t>The Basics</a:t>
            </a:r>
          </a:p>
        </p:txBody>
      </p:sp>
      <p:sp>
        <p:nvSpPr>
          <p:cNvPr id="10" name="Freeform: Shape 9">
            <a:extLst>
              <a:ext uri="{FF2B5EF4-FFF2-40B4-BE49-F238E27FC236}">
                <a16:creationId xmlns:a16="http://schemas.microsoft.com/office/drawing/2014/main" id="{8854772B-9C8F-4037-89E0-3A45208AB3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0AF2FE2-17ED-4984-8906-E97DDBC225BA}"/>
              </a:ext>
            </a:extLst>
          </p:cNvPr>
          <p:cNvSpPr>
            <a:spLocks noGrp="1"/>
          </p:cNvSpPr>
          <p:nvPr>
            <p:ph idx="1"/>
          </p:nvPr>
        </p:nvSpPr>
        <p:spPr>
          <a:xfrm>
            <a:off x="903081" y="2018497"/>
            <a:ext cx="10587185" cy="4008650"/>
          </a:xfrm>
          <a:effectLst/>
        </p:spPr>
        <p:txBody>
          <a:bodyPr vert="horz" lIns="91440" tIns="45720" rIns="91440" bIns="45720" rtlCol="0" anchor="ctr">
            <a:noAutofit/>
          </a:bodyPr>
          <a:lstStyle/>
          <a:p>
            <a:r>
              <a:rPr lang="en-US" sz="2000"/>
              <a:t>Every story has a beginning, middle, and end.</a:t>
            </a:r>
          </a:p>
          <a:p>
            <a:pPr lvl="1"/>
            <a:r>
              <a:rPr lang="en-US" sz="1800"/>
              <a:t>We did talk about working out of chronological order at the beginning of the year—and you can do that too, as long as your story makes sense when it is all said and done. </a:t>
            </a:r>
          </a:p>
          <a:p>
            <a:r>
              <a:rPr lang="en-US" sz="2000"/>
              <a:t>Every story has characters that move the plot forward.</a:t>
            </a:r>
          </a:p>
          <a:p>
            <a:pPr lvl="1"/>
            <a:r>
              <a:rPr lang="en-US" sz="1800"/>
              <a:t>Without them, where would you be?</a:t>
            </a:r>
          </a:p>
          <a:p>
            <a:r>
              <a:rPr lang="en-US" sz="2000"/>
              <a:t>Stories MUST have some conflict in them.</a:t>
            </a:r>
          </a:p>
          <a:p>
            <a:r>
              <a:rPr lang="en-US" sz="2000"/>
              <a:t>Stories generally use strong sensory details and figurative language to further engage readers.</a:t>
            </a:r>
          </a:p>
          <a:p>
            <a:r>
              <a:rPr lang="en-US" sz="2000"/>
              <a:t>Stories almost always have a theme, or message, that the author wants readers to take away when they finish reading. (This is JUST LIKE a central idea!!)</a:t>
            </a:r>
          </a:p>
        </p:txBody>
      </p:sp>
    </p:spTree>
    <p:extLst>
      <p:ext uri="{BB962C8B-B14F-4D97-AF65-F5344CB8AC3E}">
        <p14:creationId xmlns:p14="http://schemas.microsoft.com/office/powerpoint/2010/main" val="385538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a:extLst>
              <a:ext uri="{FF2B5EF4-FFF2-40B4-BE49-F238E27FC236}">
                <a16:creationId xmlns:a16="http://schemas.microsoft.com/office/drawing/2014/main" id="{746415C2-F369-424A-8525-AEC0D51AF41F}"/>
              </a:ext>
            </a:extLst>
          </p:cNvPr>
          <p:cNvCxnSpPr/>
          <p:nvPr/>
        </p:nvCxnSpPr>
        <p:spPr>
          <a:xfrm flipV="1">
            <a:off x="676815" y="5523421"/>
            <a:ext cx="2007079" cy="5750"/>
          </a:xfrm>
          <a:prstGeom prst="straightConnector1">
            <a:avLst/>
          </a:prstGeom>
          <a:ln w="57150"/>
        </p:spPr>
        <p:style>
          <a:lnRef idx="3">
            <a:schemeClr val="accent1"/>
          </a:lnRef>
          <a:fillRef idx="0">
            <a:schemeClr val="accent1"/>
          </a:fillRef>
          <a:effectRef idx="2">
            <a:schemeClr val="accent1"/>
          </a:effectRef>
          <a:fontRef idx="minor">
            <a:schemeClr val="tx1"/>
          </a:fontRef>
        </p:style>
      </p:cxnSp>
      <p:cxnSp>
        <p:nvCxnSpPr>
          <p:cNvPr id="7" name="Straight Arrow Connector 6">
            <a:extLst>
              <a:ext uri="{FF2B5EF4-FFF2-40B4-BE49-F238E27FC236}">
                <a16:creationId xmlns:a16="http://schemas.microsoft.com/office/drawing/2014/main" id="{932E03C4-DD16-4FA2-A6E8-53F390CD5388}"/>
              </a:ext>
            </a:extLst>
          </p:cNvPr>
          <p:cNvCxnSpPr>
            <a:cxnSpLocks/>
          </p:cNvCxnSpPr>
          <p:nvPr/>
        </p:nvCxnSpPr>
        <p:spPr>
          <a:xfrm flipV="1">
            <a:off x="2704022" y="2647949"/>
            <a:ext cx="3473568" cy="2909975"/>
          </a:xfrm>
          <a:prstGeom prst="straightConnector1">
            <a:avLst/>
          </a:prstGeom>
          <a:ln w="57150"/>
        </p:spPr>
        <p:style>
          <a:lnRef idx="3">
            <a:schemeClr val="accent1"/>
          </a:lnRef>
          <a:fillRef idx="0">
            <a:schemeClr val="accent1"/>
          </a:fillRef>
          <a:effectRef idx="2">
            <a:schemeClr val="accent1"/>
          </a:effectRef>
          <a:fontRef idx="minor">
            <a:schemeClr val="tx1"/>
          </a:fontRef>
        </p:style>
      </p:cxnSp>
      <p:cxnSp>
        <p:nvCxnSpPr>
          <p:cNvPr id="8" name="Straight Arrow Connector 7">
            <a:extLst>
              <a:ext uri="{FF2B5EF4-FFF2-40B4-BE49-F238E27FC236}">
                <a16:creationId xmlns:a16="http://schemas.microsoft.com/office/drawing/2014/main" id="{26B4AC40-EBCB-42B7-B305-2D1C914B1776}"/>
              </a:ext>
            </a:extLst>
          </p:cNvPr>
          <p:cNvCxnSpPr>
            <a:cxnSpLocks/>
          </p:cNvCxnSpPr>
          <p:nvPr/>
        </p:nvCxnSpPr>
        <p:spPr>
          <a:xfrm flipH="1" flipV="1">
            <a:off x="6197722" y="2662325"/>
            <a:ext cx="3401680" cy="2881222"/>
          </a:xfrm>
          <a:prstGeom prst="straightConnector1">
            <a:avLst/>
          </a:prstGeom>
          <a:ln w="57150"/>
        </p:spPr>
        <p:style>
          <a:lnRef idx="3">
            <a:schemeClr val="accent1"/>
          </a:lnRef>
          <a:fillRef idx="0">
            <a:schemeClr val="accent1"/>
          </a:fillRef>
          <a:effectRef idx="2">
            <a:schemeClr val="accent1"/>
          </a:effectRef>
          <a:fontRef idx="minor">
            <a:schemeClr val="tx1"/>
          </a:fontRef>
        </p:style>
      </p:cxnSp>
      <p:cxnSp>
        <p:nvCxnSpPr>
          <p:cNvPr id="9" name="Straight Arrow Connector 8">
            <a:extLst>
              <a:ext uri="{FF2B5EF4-FFF2-40B4-BE49-F238E27FC236}">
                <a16:creationId xmlns:a16="http://schemas.microsoft.com/office/drawing/2014/main" id="{6AE7E2A8-1ACA-4C4D-AF6B-D4182D402C01}"/>
              </a:ext>
            </a:extLst>
          </p:cNvPr>
          <p:cNvCxnSpPr>
            <a:cxnSpLocks/>
          </p:cNvCxnSpPr>
          <p:nvPr/>
        </p:nvCxnSpPr>
        <p:spPr>
          <a:xfrm flipV="1">
            <a:off x="9576398" y="5509043"/>
            <a:ext cx="2007079" cy="5750"/>
          </a:xfrm>
          <a:prstGeom prst="straightConnector1">
            <a:avLst/>
          </a:prstGeom>
          <a:ln w="57150"/>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B7751830-FFC5-4F4C-B213-B3B54CB0917F}"/>
              </a:ext>
            </a:extLst>
          </p:cNvPr>
          <p:cNvSpPr txBox="1"/>
          <p:nvPr/>
        </p:nvSpPr>
        <p:spPr>
          <a:xfrm>
            <a:off x="1688081" y="5900648"/>
            <a:ext cx="172240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Beginning</a:t>
            </a:r>
          </a:p>
        </p:txBody>
      </p:sp>
      <p:sp>
        <p:nvSpPr>
          <p:cNvPr id="11" name="TextBox 10">
            <a:extLst>
              <a:ext uri="{FF2B5EF4-FFF2-40B4-BE49-F238E27FC236}">
                <a16:creationId xmlns:a16="http://schemas.microsoft.com/office/drawing/2014/main" id="{B21F22E2-26FD-40B4-8BA0-EEF7A33DC19B}"/>
              </a:ext>
            </a:extLst>
          </p:cNvPr>
          <p:cNvSpPr txBox="1"/>
          <p:nvPr/>
        </p:nvSpPr>
        <p:spPr>
          <a:xfrm>
            <a:off x="5354307" y="4419779"/>
            <a:ext cx="172240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Middle</a:t>
            </a:r>
            <a:endParaRPr lang="en-US"/>
          </a:p>
        </p:txBody>
      </p:sp>
      <p:sp>
        <p:nvSpPr>
          <p:cNvPr id="12" name="TextBox 11">
            <a:extLst>
              <a:ext uri="{FF2B5EF4-FFF2-40B4-BE49-F238E27FC236}">
                <a16:creationId xmlns:a16="http://schemas.microsoft.com/office/drawing/2014/main" id="{AAEB8129-2C43-48DA-B30A-0E08FB397E55}"/>
              </a:ext>
            </a:extLst>
          </p:cNvPr>
          <p:cNvSpPr txBox="1"/>
          <p:nvPr/>
        </p:nvSpPr>
        <p:spPr>
          <a:xfrm>
            <a:off x="8934269" y="5900648"/>
            <a:ext cx="172240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End</a:t>
            </a:r>
            <a:endParaRPr lang="en-US"/>
          </a:p>
        </p:txBody>
      </p:sp>
      <p:sp>
        <p:nvSpPr>
          <p:cNvPr id="13" name="TextBox 12">
            <a:extLst>
              <a:ext uri="{FF2B5EF4-FFF2-40B4-BE49-F238E27FC236}">
                <a16:creationId xmlns:a16="http://schemas.microsoft.com/office/drawing/2014/main" id="{B4255CC8-EC49-4A8C-BB7A-C8A0A2FB9D55}"/>
              </a:ext>
            </a:extLst>
          </p:cNvPr>
          <p:cNvSpPr txBox="1"/>
          <p:nvPr/>
        </p:nvSpPr>
        <p:spPr>
          <a:xfrm>
            <a:off x="681665" y="4649817"/>
            <a:ext cx="172240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Exposition</a:t>
            </a:r>
            <a:endParaRPr lang="en-US"/>
          </a:p>
        </p:txBody>
      </p:sp>
      <p:sp>
        <p:nvSpPr>
          <p:cNvPr id="14" name="TextBox 13">
            <a:extLst>
              <a:ext uri="{FF2B5EF4-FFF2-40B4-BE49-F238E27FC236}">
                <a16:creationId xmlns:a16="http://schemas.microsoft.com/office/drawing/2014/main" id="{811FB31B-5025-4BCF-8AFC-4D2C73B3E84F}"/>
              </a:ext>
            </a:extLst>
          </p:cNvPr>
          <p:cNvSpPr txBox="1"/>
          <p:nvPr/>
        </p:nvSpPr>
        <p:spPr>
          <a:xfrm rot="-2520000">
            <a:off x="2779123" y="3464734"/>
            <a:ext cx="2340633"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Rising Action</a:t>
            </a:r>
            <a:endParaRPr lang="en-US"/>
          </a:p>
        </p:txBody>
      </p:sp>
      <p:sp>
        <p:nvSpPr>
          <p:cNvPr id="15" name="TextBox 14">
            <a:extLst>
              <a:ext uri="{FF2B5EF4-FFF2-40B4-BE49-F238E27FC236}">
                <a16:creationId xmlns:a16="http://schemas.microsoft.com/office/drawing/2014/main" id="{179F3FB2-E3DB-4D27-8C48-284B67AF032A}"/>
              </a:ext>
            </a:extLst>
          </p:cNvPr>
          <p:cNvSpPr txBox="1"/>
          <p:nvPr/>
        </p:nvSpPr>
        <p:spPr>
          <a:xfrm rot="2520000">
            <a:off x="7164217" y="3464735"/>
            <a:ext cx="2340633"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Falling Action</a:t>
            </a:r>
            <a:endParaRPr lang="en-US"/>
          </a:p>
        </p:txBody>
      </p:sp>
      <p:sp>
        <p:nvSpPr>
          <p:cNvPr id="16" name="TextBox 15">
            <a:extLst>
              <a:ext uri="{FF2B5EF4-FFF2-40B4-BE49-F238E27FC236}">
                <a16:creationId xmlns:a16="http://schemas.microsoft.com/office/drawing/2014/main" id="{3FAC4037-AE33-4DA6-B2E9-32322EBCAF00}"/>
              </a:ext>
            </a:extLst>
          </p:cNvPr>
          <p:cNvSpPr txBox="1"/>
          <p:nvPr/>
        </p:nvSpPr>
        <p:spPr>
          <a:xfrm>
            <a:off x="9868797" y="4649818"/>
            <a:ext cx="172240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Resolution</a:t>
            </a:r>
            <a:endParaRPr lang="en-US"/>
          </a:p>
        </p:txBody>
      </p:sp>
      <p:sp>
        <p:nvSpPr>
          <p:cNvPr id="17" name="TextBox 16">
            <a:extLst>
              <a:ext uri="{FF2B5EF4-FFF2-40B4-BE49-F238E27FC236}">
                <a16:creationId xmlns:a16="http://schemas.microsoft.com/office/drawing/2014/main" id="{1868E3F7-9B00-4BD7-BF1E-C16440C4035A}"/>
              </a:ext>
            </a:extLst>
          </p:cNvPr>
          <p:cNvSpPr txBox="1"/>
          <p:nvPr/>
        </p:nvSpPr>
        <p:spPr>
          <a:xfrm>
            <a:off x="5526834" y="2061892"/>
            <a:ext cx="1247955"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Climax</a:t>
            </a:r>
            <a:endParaRPr lang="en-US"/>
          </a:p>
        </p:txBody>
      </p:sp>
      <p:sp>
        <p:nvSpPr>
          <p:cNvPr id="18" name="Title 17">
            <a:extLst>
              <a:ext uri="{FF2B5EF4-FFF2-40B4-BE49-F238E27FC236}">
                <a16:creationId xmlns:a16="http://schemas.microsoft.com/office/drawing/2014/main" id="{613E929E-A1FA-4F88-813A-F79A3151836D}"/>
              </a:ext>
            </a:extLst>
          </p:cNvPr>
          <p:cNvSpPr>
            <a:spLocks noGrp="1"/>
          </p:cNvSpPr>
          <p:nvPr>
            <p:ph type="title"/>
          </p:nvPr>
        </p:nvSpPr>
        <p:spPr>
          <a:xfrm>
            <a:off x="752491" y="519075"/>
            <a:ext cx="10571998" cy="970450"/>
          </a:xfrm>
        </p:spPr>
        <p:txBody>
          <a:bodyPr/>
          <a:lstStyle/>
          <a:p>
            <a:r>
              <a:rPr lang="en-US"/>
              <a:t>Plot Diagram</a:t>
            </a:r>
          </a:p>
        </p:txBody>
      </p:sp>
    </p:spTree>
    <p:extLst>
      <p:ext uri="{BB962C8B-B14F-4D97-AF65-F5344CB8AC3E}">
        <p14:creationId xmlns:p14="http://schemas.microsoft.com/office/powerpoint/2010/main" val="202351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862FB-5F3F-4033-A131-531303905688}"/>
              </a:ext>
            </a:extLst>
          </p:cNvPr>
          <p:cNvSpPr>
            <a:spLocks noGrp="1"/>
          </p:cNvSpPr>
          <p:nvPr>
            <p:ph type="title"/>
          </p:nvPr>
        </p:nvSpPr>
        <p:spPr/>
        <p:txBody>
          <a:bodyPr/>
          <a:lstStyle/>
          <a:p>
            <a:r>
              <a:rPr lang="en-US" dirty="0"/>
              <a:t>Beginning</a:t>
            </a:r>
          </a:p>
        </p:txBody>
      </p:sp>
      <p:sp>
        <p:nvSpPr>
          <p:cNvPr id="3" name="Content Placeholder 2">
            <a:extLst>
              <a:ext uri="{FF2B5EF4-FFF2-40B4-BE49-F238E27FC236}">
                <a16:creationId xmlns:a16="http://schemas.microsoft.com/office/drawing/2014/main" id="{45CC3DD9-3396-4C65-B173-5C85FE8BCEBC}"/>
              </a:ext>
            </a:extLst>
          </p:cNvPr>
          <p:cNvSpPr>
            <a:spLocks noGrp="1"/>
          </p:cNvSpPr>
          <p:nvPr>
            <p:ph idx="1"/>
          </p:nvPr>
        </p:nvSpPr>
        <p:spPr>
          <a:xfrm>
            <a:off x="809852" y="2222287"/>
            <a:ext cx="10572294" cy="4478255"/>
          </a:xfrm>
        </p:spPr>
        <p:txBody>
          <a:bodyPr/>
          <a:lstStyle/>
          <a:p>
            <a:r>
              <a:rPr lang="en-US"/>
              <a:t>While there is not a set way to begin a narrative, there are still some expectations that readers have.</a:t>
            </a:r>
          </a:p>
          <a:p>
            <a:r>
              <a:rPr lang="en-US"/>
              <a:t>Readers expect the setting (time, year, location, description(s), etc) to be unveiled pretty early. </a:t>
            </a:r>
          </a:p>
          <a:p>
            <a:pPr lvl="1"/>
            <a:r>
              <a:rPr lang="en-US"/>
              <a:t>How do you start understanding the characters if you don’t know where the plot takes place?</a:t>
            </a:r>
          </a:p>
          <a:p>
            <a:r>
              <a:rPr lang="en-US"/>
              <a:t>Readers expect main characters to be introduced, including all important features and personality traits.</a:t>
            </a:r>
          </a:p>
          <a:p>
            <a:pPr lvl="1"/>
            <a:r>
              <a:rPr lang="en-US"/>
              <a:t>These are important for readers to connect with your character—otherwise your reader will be bored.</a:t>
            </a:r>
          </a:p>
          <a:p>
            <a:r>
              <a:rPr lang="en-US"/>
              <a:t>Finally, readers should expect to see some of the beginnings of the main conflict of the story taking root at the opening of the narrative.</a:t>
            </a:r>
          </a:p>
          <a:p>
            <a:pPr lvl="1"/>
            <a:r>
              <a:rPr lang="en-US"/>
              <a:t>This gives the reader that drive to continue reading—they want to know what's going to happen!</a:t>
            </a:r>
          </a:p>
        </p:txBody>
      </p:sp>
    </p:spTree>
    <p:extLst>
      <p:ext uri="{BB962C8B-B14F-4D97-AF65-F5344CB8AC3E}">
        <p14:creationId xmlns:p14="http://schemas.microsoft.com/office/powerpoint/2010/main" val="7089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9C4A-F8DA-4FA4-B72C-3C59F0B6818E}"/>
              </a:ext>
            </a:extLst>
          </p:cNvPr>
          <p:cNvSpPr>
            <a:spLocks noGrp="1"/>
          </p:cNvSpPr>
          <p:nvPr>
            <p:ph type="title"/>
          </p:nvPr>
        </p:nvSpPr>
        <p:spPr/>
        <p:txBody>
          <a:bodyPr/>
          <a:lstStyle/>
          <a:p>
            <a:r>
              <a:rPr lang="en-US" dirty="0"/>
              <a:t>Middle</a:t>
            </a:r>
          </a:p>
        </p:txBody>
      </p:sp>
      <p:sp>
        <p:nvSpPr>
          <p:cNvPr id="3" name="Content Placeholder 2">
            <a:extLst>
              <a:ext uri="{FF2B5EF4-FFF2-40B4-BE49-F238E27FC236}">
                <a16:creationId xmlns:a16="http://schemas.microsoft.com/office/drawing/2014/main" id="{08B9A969-6510-4B3A-A46B-757F059F0445}"/>
              </a:ext>
            </a:extLst>
          </p:cNvPr>
          <p:cNvSpPr>
            <a:spLocks noGrp="1"/>
          </p:cNvSpPr>
          <p:nvPr>
            <p:ph idx="1"/>
          </p:nvPr>
        </p:nvSpPr>
        <p:spPr>
          <a:xfrm>
            <a:off x="804335" y="2308551"/>
            <a:ext cx="10583328" cy="4542284"/>
          </a:xfrm>
        </p:spPr>
        <p:txBody>
          <a:bodyPr vert="horz" lIns="91440" tIns="45720" rIns="91440" bIns="45720" rtlCol="0" anchor="ctr">
            <a:noAutofit/>
          </a:bodyPr>
          <a:lstStyle/>
          <a:p>
            <a:r>
              <a:rPr lang="en-US" sz="2400" dirty="0"/>
              <a:t>In the middle of a story, the reader expects things to build up to a climax point. </a:t>
            </a:r>
          </a:p>
          <a:p>
            <a:pPr lvl="1"/>
            <a:r>
              <a:rPr lang="en-US" sz="2000" dirty="0"/>
              <a:t>The climax is the most tension filled part of a narrative. Novels tend to have more than one, but in a short story, there is generally only one climax point in the narrative. </a:t>
            </a:r>
          </a:p>
          <a:p>
            <a:r>
              <a:rPr lang="en-US" sz="2400" dirty="0"/>
              <a:t>The middle is mostly composed of dialogue and description aimed at moving the plot and characters forward into the story.</a:t>
            </a:r>
          </a:p>
          <a:p>
            <a:r>
              <a:rPr lang="en-US" sz="2400" dirty="0"/>
              <a:t>This is a great time to really develop those characterization skills through dialogue and imagery skills through description. </a:t>
            </a:r>
          </a:p>
        </p:txBody>
      </p:sp>
    </p:spTree>
    <p:extLst>
      <p:ext uri="{BB962C8B-B14F-4D97-AF65-F5344CB8AC3E}">
        <p14:creationId xmlns:p14="http://schemas.microsoft.com/office/powerpoint/2010/main" val="115169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D4970-5ADE-4CF3-9D03-034144E34E61}"/>
              </a:ext>
            </a:extLst>
          </p:cNvPr>
          <p:cNvSpPr>
            <a:spLocks noGrp="1"/>
          </p:cNvSpPr>
          <p:nvPr>
            <p:ph type="title"/>
          </p:nvPr>
        </p:nvSpPr>
        <p:spPr/>
        <p:txBody>
          <a:bodyPr/>
          <a:lstStyle/>
          <a:p>
            <a:r>
              <a:rPr lang="en-US" dirty="0"/>
              <a:t>End</a:t>
            </a:r>
          </a:p>
        </p:txBody>
      </p:sp>
      <p:sp>
        <p:nvSpPr>
          <p:cNvPr id="3" name="Content Placeholder 2">
            <a:extLst>
              <a:ext uri="{FF2B5EF4-FFF2-40B4-BE49-F238E27FC236}">
                <a16:creationId xmlns:a16="http://schemas.microsoft.com/office/drawing/2014/main" id="{4F90E120-F875-4E52-BCCF-8F846C1C255F}"/>
              </a:ext>
            </a:extLst>
          </p:cNvPr>
          <p:cNvSpPr>
            <a:spLocks noGrp="1"/>
          </p:cNvSpPr>
          <p:nvPr>
            <p:ph idx="1"/>
          </p:nvPr>
        </p:nvSpPr>
        <p:spPr>
          <a:xfrm>
            <a:off x="804335" y="2883646"/>
            <a:ext cx="10554574" cy="3636511"/>
          </a:xfrm>
        </p:spPr>
        <p:txBody>
          <a:bodyPr vert="horz" lIns="91440" tIns="45720" rIns="91440" bIns="45720" rtlCol="0" anchor="ctr">
            <a:noAutofit/>
          </a:bodyPr>
          <a:lstStyle/>
          <a:p>
            <a:r>
              <a:rPr lang="en-US" sz="2600" dirty="0"/>
              <a:t>Writers use falling action to resolve the story and bring it to a satisfying close.</a:t>
            </a:r>
          </a:p>
          <a:p>
            <a:r>
              <a:rPr lang="en-US" sz="2600" dirty="0"/>
              <a:t>At the end of a narrative, readers expect to feel like the conflict, and the general plot, is resolved. </a:t>
            </a:r>
          </a:p>
          <a:p>
            <a:r>
              <a:rPr lang="en-US" sz="2600" dirty="0"/>
              <a:t>The theme should also be prevalent—if it wasn't before this point.</a:t>
            </a:r>
          </a:p>
          <a:p>
            <a:r>
              <a:rPr lang="en-US" sz="2600" dirty="0"/>
              <a:t>You should not end on a cliffhanger, as it leaves your audience feeling unfulfilled in your story. (That's a bad thing!)</a:t>
            </a:r>
          </a:p>
          <a:p>
            <a:endParaRPr lang="en-US" sz="2600" dirty="0"/>
          </a:p>
          <a:p>
            <a:endParaRPr lang="en-US" dirty="0"/>
          </a:p>
        </p:txBody>
      </p:sp>
    </p:spTree>
    <p:extLst>
      <p:ext uri="{BB962C8B-B14F-4D97-AF65-F5344CB8AC3E}">
        <p14:creationId xmlns:p14="http://schemas.microsoft.com/office/powerpoint/2010/main" val="144094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9607A7-C194-45C1-9EA4-D513E02DCF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A359C95-68EB-474C-86B5-79051934144B}"/>
              </a:ext>
            </a:extLst>
          </p:cNvPr>
          <p:cNvSpPr>
            <a:spLocks noGrp="1"/>
          </p:cNvSpPr>
          <p:nvPr>
            <p:ph type="title"/>
          </p:nvPr>
        </p:nvSpPr>
        <p:spPr>
          <a:xfrm>
            <a:off x="810000" y="447188"/>
            <a:ext cx="10571998" cy="970450"/>
          </a:xfrm>
          <a:effectLst/>
        </p:spPr>
        <p:txBody>
          <a:bodyPr>
            <a:normAutofit/>
          </a:bodyPr>
          <a:lstStyle/>
          <a:p>
            <a:r>
              <a:rPr lang="en-US" dirty="0"/>
              <a:t>Potential Structures</a:t>
            </a:r>
          </a:p>
        </p:txBody>
      </p:sp>
      <p:sp>
        <p:nvSpPr>
          <p:cNvPr id="3" name="Content Placeholder 2">
            <a:extLst>
              <a:ext uri="{FF2B5EF4-FFF2-40B4-BE49-F238E27FC236}">
                <a16:creationId xmlns:a16="http://schemas.microsoft.com/office/drawing/2014/main" id="{CF3D5CDD-844F-4B72-AEA4-A2510BD40526}"/>
              </a:ext>
            </a:extLst>
          </p:cNvPr>
          <p:cNvSpPr>
            <a:spLocks noGrp="1"/>
          </p:cNvSpPr>
          <p:nvPr>
            <p:ph idx="1"/>
          </p:nvPr>
        </p:nvSpPr>
        <p:spPr>
          <a:xfrm>
            <a:off x="863882" y="2185988"/>
            <a:ext cx="10024966" cy="4527907"/>
          </a:xfrm>
          <a:effectLst/>
        </p:spPr>
        <p:txBody>
          <a:bodyPr>
            <a:normAutofit/>
          </a:bodyPr>
          <a:lstStyle/>
          <a:p>
            <a:r>
              <a:rPr lang="en-US" sz="2400"/>
              <a:t>Option One:</a:t>
            </a:r>
          </a:p>
          <a:p>
            <a:pPr lvl="1"/>
            <a:r>
              <a:rPr lang="en-US" sz="2000"/>
              <a:t>Laura arrives on the island, and meets with a government official</a:t>
            </a:r>
            <a:endParaRPr lang="en-US" sz="2000" dirty="0"/>
          </a:p>
          <a:p>
            <a:pPr lvl="1"/>
            <a:r>
              <a:rPr lang="en-US" sz="2000"/>
              <a:t>Laura goes somewhere on the island (an option)</a:t>
            </a:r>
            <a:endParaRPr lang="en-US" sz="2000" dirty="0"/>
          </a:p>
          <a:p>
            <a:pPr lvl="1"/>
            <a:r>
              <a:rPr lang="en-US" sz="2000"/>
              <a:t>Laura returns to her boat at the end of the adventure</a:t>
            </a:r>
            <a:endParaRPr lang="en-US" sz="2000" dirty="0"/>
          </a:p>
          <a:p>
            <a:pPr marL="457200" lvl="1" indent="0">
              <a:buNone/>
            </a:pPr>
            <a:endParaRPr lang="en-US" sz="2000" dirty="0"/>
          </a:p>
          <a:p>
            <a:r>
              <a:rPr lang="en-US" sz="2400"/>
              <a:t>Option Two:</a:t>
            </a:r>
          </a:p>
          <a:p>
            <a:pPr lvl="1"/>
            <a:r>
              <a:rPr lang="en-US" sz="2000"/>
              <a:t>Laura finishes her trip around the globe </a:t>
            </a:r>
            <a:endParaRPr lang="en-US" sz="2000" dirty="0"/>
          </a:p>
          <a:p>
            <a:pPr lvl="1"/>
            <a:r>
              <a:rPr lang="en-US" sz="2000"/>
              <a:t>Flashback to a storm that almost ended her trip</a:t>
            </a:r>
            <a:endParaRPr lang="en-US" sz="2000" dirty="0"/>
          </a:p>
          <a:p>
            <a:pPr lvl="1"/>
            <a:r>
              <a:rPr lang="en-US" sz="2000"/>
              <a:t>Arrives at Lanzarote</a:t>
            </a:r>
            <a:r>
              <a:rPr lang="en-US"/>
              <a:t> </a:t>
            </a:r>
          </a:p>
          <a:p>
            <a:pPr lvl="1"/>
            <a:endParaRPr lang="en-US" dirty="0"/>
          </a:p>
        </p:txBody>
      </p:sp>
    </p:spTree>
    <p:extLst>
      <p:ext uri="{BB962C8B-B14F-4D97-AF65-F5344CB8AC3E}">
        <p14:creationId xmlns:p14="http://schemas.microsoft.com/office/powerpoint/2010/main" val="2058438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Quotable</Template>
  <TotalTime>0</TotalTime>
  <Words>481</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Writing Narratively</vt:lpstr>
      <vt:lpstr>Articles</vt:lpstr>
      <vt:lpstr>Writing Narratively</vt:lpstr>
      <vt:lpstr>The Basics</vt:lpstr>
      <vt:lpstr>Plot Diagram</vt:lpstr>
      <vt:lpstr>Beginning</vt:lpstr>
      <vt:lpstr>Middle</vt:lpstr>
      <vt:lpstr>End</vt:lpstr>
      <vt:lpstr>Potential Structures</vt:lpstr>
      <vt:lpstr>Sensory Details—Imagery, setting, etc.</vt:lpstr>
      <vt:lpstr>STEAL Characterization Chart</vt:lpstr>
      <vt:lpstr>Dialogue: Conversations for Plot</vt:lpstr>
      <vt:lpstr>Conflict—The Meat of the Story</vt:lpstr>
      <vt:lpstr>Work on your Narrative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Dustin Allen</cp:lastModifiedBy>
  <cp:revision>390</cp:revision>
  <dcterms:created xsi:type="dcterms:W3CDTF">2013-07-15T20:26:40Z</dcterms:created>
  <dcterms:modified xsi:type="dcterms:W3CDTF">2019-02-27T21:38:52Z</dcterms:modified>
</cp:coreProperties>
</file>