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6" r:id="rId14"/>
    <p:sldId id="278" r:id="rId15"/>
    <p:sldId id="277" r:id="rId16"/>
    <p:sldId id="280" r:id="rId17"/>
    <p:sldId id="279" r:id="rId18"/>
    <p:sldId id="281" r:id="rId19"/>
    <p:sldId id="282" r:id="rId20"/>
    <p:sldId id="283" r:id="rId21"/>
    <p:sldId id="285" r:id="rId22"/>
    <p:sldId id="284" r:id="rId23"/>
    <p:sldId id="269" r:id="rId24"/>
    <p:sldId id="272" r:id="rId25"/>
    <p:sldId id="286" r:id="rId26"/>
    <p:sldId id="274" r:id="rId27"/>
    <p:sldId id="273" r:id="rId28"/>
    <p:sldId id="287" r:id="rId29"/>
    <p:sldId id="275" r:id="rId30"/>
    <p:sldId id="288" r:id="rId31"/>
    <p:sldId id="289" r:id="rId32"/>
    <p:sldId id="291" r:id="rId33"/>
    <p:sldId id="290" r:id="rId34"/>
    <p:sldId id="292" r:id="rId35"/>
    <p:sldId id="294" r:id="rId36"/>
    <p:sldId id="293" r:id="rId37"/>
    <p:sldId id="27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E1169-6E0C-41A6-8AF2-D2F553E6F330}"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F438A710-331D-4285-BAE1-8AD704F85E1F}">
      <dgm:prSet custT="1"/>
      <dgm:spPr/>
      <dgm:t>
        <a:bodyPr/>
        <a:lstStyle/>
        <a:p>
          <a:r>
            <a:rPr lang="en-US" sz="3200" dirty="0"/>
            <a:t>Read the two articles on your desk:</a:t>
          </a:r>
        </a:p>
      </dgm:t>
    </dgm:pt>
    <dgm:pt modelId="{875A73D0-32F6-4F09-914B-41816D82D4EA}" type="parTrans" cxnId="{760199DB-3A59-4F20-BF1A-5A01177ECFB3}">
      <dgm:prSet/>
      <dgm:spPr/>
      <dgm:t>
        <a:bodyPr/>
        <a:lstStyle/>
        <a:p>
          <a:endParaRPr lang="en-US"/>
        </a:p>
      </dgm:t>
    </dgm:pt>
    <dgm:pt modelId="{7E3540CC-D073-46E3-BC6F-3B830329B616}" type="sibTrans" cxnId="{760199DB-3A59-4F20-BF1A-5A01177ECFB3}">
      <dgm:prSet phldrT="1" phldr="0"/>
      <dgm:spPr/>
      <dgm:t>
        <a:bodyPr/>
        <a:lstStyle/>
        <a:p>
          <a:r>
            <a:rPr lang="en-US"/>
            <a:t>1</a:t>
          </a:r>
        </a:p>
      </dgm:t>
    </dgm:pt>
    <dgm:pt modelId="{5FDAA596-CEDE-4565-94C4-3E4CF5D15631}">
      <dgm:prSet custT="1"/>
      <dgm:spPr/>
      <dgm:t>
        <a:bodyPr/>
        <a:lstStyle/>
        <a:p>
          <a:r>
            <a:rPr lang="en-US" sz="2800" dirty="0"/>
            <a:t>“Who was Anne Frank?”</a:t>
          </a:r>
        </a:p>
      </dgm:t>
    </dgm:pt>
    <dgm:pt modelId="{54942A41-394A-4045-938B-B76DD144A302}" type="parTrans" cxnId="{096FDF98-0D3B-4743-AE46-49EACBEF8CE5}">
      <dgm:prSet/>
      <dgm:spPr/>
      <dgm:t>
        <a:bodyPr/>
        <a:lstStyle/>
        <a:p>
          <a:endParaRPr lang="en-US"/>
        </a:p>
      </dgm:t>
    </dgm:pt>
    <dgm:pt modelId="{7B1FACFB-5117-4D6A-BA38-61BEDE677690}" type="sibTrans" cxnId="{096FDF98-0D3B-4743-AE46-49EACBEF8CE5}">
      <dgm:prSet/>
      <dgm:spPr/>
      <dgm:t>
        <a:bodyPr/>
        <a:lstStyle/>
        <a:p>
          <a:endParaRPr lang="en-US"/>
        </a:p>
      </dgm:t>
    </dgm:pt>
    <dgm:pt modelId="{B9EEA428-B76D-49D2-88A2-43C9E0184C78}">
      <dgm:prSet custT="1"/>
      <dgm:spPr/>
      <dgm:t>
        <a:bodyPr/>
        <a:lstStyle/>
        <a:p>
          <a:r>
            <a:rPr lang="en-US" sz="2800" dirty="0"/>
            <a:t>“</a:t>
          </a:r>
          <a:r>
            <a:rPr lang="en-US" sz="2800"/>
            <a:t>Anne Frank's Message is Still Important Today</a:t>
          </a:r>
          <a:r>
            <a:rPr lang="en-US" sz="2800" dirty="0"/>
            <a:t>”</a:t>
          </a:r>
        </a:p>
      </dgm:t>
    </dgm:pt>
    <dgm:pt modelId="{63100ED3-0FF3-4AB8-BBB8-50DBF7EF6381}" type="parTrans" cxnId="{FBED0337-12C1-430D-AB09-044B07A80013}">
      <dgm:prSet/>
      <dgm:spPr/>
      <dgm:t>
        <a:bodyPr/>
        <a:lstStyle/>
        <a:p>
          <a:endParaRPr lang="en-US"/>
        </a:p>
      </dgm:t>
    </dgm:pt>
    <dgm:pt modelId="{726B83FC-8393-4B94-BBA0-C2D2A1B88034}" type="sibTrans" cxnId="{FBED0337-12C1-430D-AB09-044B07A80013}">
      <dgm:prSet/>
      <dgm:spPr/>
      <dgm:t>
        <a:bodyPr/>
        <a:lstStyle/>
        <a:p>
          <a:endParaRPr lang="en-US"/>
        </a:p>
      </dgm:t>
    </dgm:pt>
    <dgm:pt modelId="{4EEBA076-A39D-4819-90A0-A4F4B0AEB525}">
      <dgm:prSet/>
      <dgm:spPr/>
      <dgm:t>
        <a:bodyPr/>
        <a:lstStyle/>
        <a:p>
          <a:r>
            <a:rPr lang="en-US" sz="2600"/>
            <a:t>Write down on a sheet of notebook paper</a:t>
          </a:r>
          <a:r>
            <a:rPr lang="en-US" sz="2600" dirty="0"/>
            <a:t>:</a:t>
          </a:r>
        </a:p>
      </dgm:t>
    </dgm:pt>
    <dgm:pt modelId="{E590569D-DE71-4478-BB8A-B7B445BA65CE}" type="parTrans" cxnId="{A5EB257A-1817-4DDC-BFAC-3FC2DF24829F}">
      <dgm:prSet/>
      <dgm:spPr/>
      <dgm:t>
        <a:bodyPr/>
        <a:lstStyle/>
        <a:p>
          <a:endParaRPr lang="en-US"/>
        </a:p>
      </dgm:t>
    </dgm:pt>
    <dgm:pt modelId="{D48CB4B3-74F4-4F16-896A-845790BC0DBE}" type="sibTrans" cxnId="{A5EB257A-1817-4DDC-BFAC-3FC2DF24829F}">
      <dgm:prSet phldrT="2" phldr="0"/>
      <dgm:spPr/>
      <dgm:t>
        <a:bodyPr/>
        <a:lstStyle/>
        <a:p>
          <a:r>
            <a:rPr lang="en-US"/>
            <a:t>2</a:t>
          </a:r>
        </a:p>
      </dgm:t>
    </dgm:pt>
    <dgm:pt modelId="{63E970AE-3411-466D-958E-546E2752C8FC}">
      <dgm:prSet custT="1"/>
      <dgm:spPr/>
      <dgm:t>
        <a:bodyPr/>
        <a:lstStyle/>
        <a:p>
          <a:r>
            <a:rPr lang="en-US" sz="2400" dirty="0"/>
            <a:t>Central idea</a:t>
          </a:r>
        </a:p>
      </dgm:t>
    </dgm:pt>
    <dgm:pt modelId="{F6D75B48-C28C-41DD-8D79-7EA7D6225C5D}" type="parTrans" cxnId="{F305A0E0-4E72-478D-B58B-FBDF8D8C3687}">
      <dgm:prSet/>
      <dgm:spPr/>
      <dgm:t>
        <a:bodyPr/>
        <a:lstStyle/>
        <a:p>
          <a:endParaRPr lang="en-US"/>
        </a:p>
      </dgm:t>
    </dgm:pt>
    <dgm:pt modelId="{4F48B9B8-3287-4568-A008-0172C154E0FB}" type="sibTrans" cxnId="{F305A0E0-4E72-478D-B58B-FBDF8D8C3687}">
      <dgm:prSet phldrT="3" phldr="0"/>
      <dgm:spPr/>
      <dgm:t>
        <a:bodyPr/>
        <a:lstStyle/>
        <a:p>
          <a:endParaRPr lang="en-US"/>
        </a:p>
      </dgm:t>
    </dgm:pt>
    <dgm:pt modelId="{8BCC2267-BE17-42D0-9911-862AB7D71EE7}">
      <dgm:prSet custT="1"/>
      <dgm:spPr/>
      <dgm:t>
        <a:bodyPr/>
        <a:lstStyle/>
        <a:p>
          <a:r>
            <a:rPr lang="en-US" sz="2400" dirty="0"/>
            <a:t>Two supporting details</a:t>
          </a:r>
        </a:p>
      </dgm:t>
    </dgm:pt>
    <dgm:pt modelId="{3ADAC9D0-AE33-48D6-BA0C-93682A072962}" type="parTrans" cxnId="{1F7E4658-3360-437E-8188-83870E0565EE}">
      <dgm:prSet/>
      <dgm:spPr/>
      <dgm:t>
        <a:bodyPr/>
        <a:lstStyle/>
        <a:p>
          <a:endParaRPr lang="en-US"/>
        </a:p>
      </dgm:t>
    </dgm:pt>
    <dgm:pt modelId="{2DFF5E0F-3503-4170-9CC3-5EF6A4D4C5D7}" type="sibTrans" cxnId="{1F7E4658-3360-437E-8188-83870E0565EE}">
      <dgm:prSet/>
      <dgm:spPr/>
      <dgm:t>
        <a:bodyPr/>
        <a:lstStyle/>
        <a:p>
          <a:endParaRPr lang="en-US"/>
        </a:p>
      </dgm:t>
    </dgm:pt>
    <dgm:pt modelId="{EC8E3EC6-0F94-40C2-BD87-E5EB2BAADDC2}">
      <dgm:prSet custT="1"/>
      <dgm:spPr/>
      <dgm:t>
        <a:bodyPr/>
        <a:lstStyle/>
        <a:p>
          <a:r>
            <a:rPr lang="en-US" sz="2400" dirty="0"/>
            <a:t>Important Vocabulary</a:t>
          </a:r>
        </a:p>
      </dgm:t>
    </dgm:pt>
    <dgm:pt modelId="{8B880288-F9FF-4C42-9A63-5D2340192EBB}" type="parTrans" cxnId="{76E7ABDD-929A-4208-9F42-BDED6D1EB20B}">
      <dgm:prSet/>
      <dgm:spPr/>
      <dgm:t>
        <a:bodyPr/>
        <a:lstStyle/>
        <a:p>
          <a:endParaRPr lang="en-US"/>
        </a:p>
      </dgm:t>
    </dgm:pt>
    <dgm:pt modelId="{CEA43927-B4FA-4019-9E91-16CA8BE0EFE2}" type="sibTrans" cxnId="{76E7ABDD-929A-4208-9F42-BDED6D1EB20B}">
      <dgm:prSet/>
      <dgm:spPr/>
      <dgm:t>
        <a:bodyPr/>
        <a:lstStyle/>
        <a:p>
          <a:endParaRPr lang="en-US"/>
        </a:p>
      </dgm:t>
    </dgm:pt>
    <dgm:pt modelId="{C2C82A57-2273-45A6-8F8F-571612BB9D59}" type="pres">
      <dgm:prSet presAssocID="{B57E1169-6E0C-41A6-8AF2-D2F553E6F330}" presName="Name0" presStyleCnt="0">
        <dgm:presLayoutVars>
          <dgm:animLvl val="lvl"/>
          <dgm:resizeHandles val="exact"/>
        </dgm:presLayoutVars>
      </dgm:prSet>
      <dgm:spPr/>
    </dgm:pt>
    <dgm:pt modelId="{03DFC498-5A6F-414E-B738-C11BD071B0F7}" type="pres">
      <dgm:prSet presAssocID="{F438A710-331D-4285-BAE1-8AD704F85E1F}" presName="compositeNode" presStyleCnt="0">
        <dgm:presLayoutVars>
          <dgm:bulletEnabled val="1"/>
        </dgm:presLayoutVars>
      </dgm:prSet>
      <dgm:spPr/>
    </dgm:pt>
    <dgm:pt modelId="{93E57136-02B3-4B7C-BDEB-89DDBD536F9B}" type="pres">
      <dgm:prSet presAssocID="{F438A710-331D-4285-BAE1-8AD704F85E1F}" presName="bgRect" presStyleLbl="bgAccFollowNode1" presStyleIdx="0" presStyleCnt="2"/>
      <dgm:spPr/>
    </dgm:pt>
    <dgm:pt modelId="{AB266642-B10E-4616-96C8-8EAD51D1ADF7}" type="pres">
      <dgm:prSet presAssocID="{7E3540CC-D073-46E3-BC6F-3B830329B616}" presName="sibTransNodeCircle" presStyleLbl="alignNode1" presStyleIdx="0" presStyleCnt="4">
        <dgm:presLayoutVars>
          <dgm:chMax val="0"/>
          <dgm:bulletEnabled/>
        </dgm:presLayoutVars>
      </dgm:prSet>
      <dgm:spPr/>
    </dgm:pt>
    <dgm:pt modelId="{7CFEF327-7A20-4C97-A680-BFC82219A4F2}" type="pres">
      <dgm:prSet presAssocID="{F438A710-331D-4285-BAE1-8AD704F85E1F}" presName="bottomLine" presStyleLbl="alignNode1" presStyleIdx="1" presStyleCnt="4">
        <dgm:presLayoutVars/>
      </dgm:prSet>
      <dgm:spPr/>
    </dgm:pt>
    <dgm:pt modelId="{CEC07A24-7649-4218-853F-78C2CD9688DD}" type="pres">
      <dgm:prSet presAssocID="{F438A710-331D-4285-BAE1-8AD704F85E1F}" presName="nodeText" presStyleLbl="bgAccFollowNode1" presStyleIdx="0" presStyleCnt="2">
        <dgm:presLayoutVars>
          <dgm:bulletEnabled val="1"/>
        </dgm:presLayoutVars>
      </dgm:prSet>
      <dgm:spPr/>
    </dgm:pt>
    <dgm:pt modelId="{D3FEA03A-4F55-4E1B-86E7-FE2E1293187F}" type="pres">
      <dgm:prSet presAssocID="{7E3540CC-D073-46E3-BC6F-3B830329B616}" presName="sibTrans" presStyleCnt="0"/>
      <dgm:spPr/>
    </dgm:pt>
    <dgm:pt modelId="{FED2C4B7-F26D-40AF-8D1F-22D30CDEC46D}" type="pres">
      <dgm:prSet presAssocID="{4EEBA076-A39D-4819-90A0-A4F4B0AEB525}" presName="compositeNode" presStyleCnt="0">
        <dgm:presLayoutVars>
          <dgm:bulletEnabled val="1"/>
        </dgm:presLayoutVars>
      </dgm:prSet>
      <dgm:spPr/>
    </dgm:pt>
    <dgm:pt modelId="{7A61E4D1-DD31-49B7-9B84-814D281C039F}" type="pres">
      <dgm:prSet presAssocID="{4EEBA076-A39D-4819-90A0-A4F4B0AEB525}" presName="bgRect" presStyleLbl="bgAccFollowNode1" presStyleIdx="1" presStyleCnt="2"/>
      <dgm:spPr/>
    </dgm:pt>
    <dgm:pt modelId="{EF1AAB69-3048-4A84-86AF-C5AE0B6046EF}" type="pres">
      <dgm:prSet presAssocID="{D48CB4B3-74F4-4F16-896A-845790BC0DBE}" presName="sibTransNodeCircle" presStyleLbl="alignNode1" presStyleIdx="2" presStyleCnt="4">
        <dgm:presLayoutVars>
          <dgm:chMax val="0"/>
          <dgm:bulletEnabled/>
        </dgm:presLayoutVars>
      </dgm:prSet>
      <dgm:spPr/>
    </dgm:pt>
    <dgm:pt modelId="{A4ADE59E-5EB5-4E3D-B871-333CE655691D}" type="pres">
      <dgm:prSet presAssocID="{4EEBA076-A39D-4819-90A0-A4F4B0AEB525}" presName="bottomLine" presStyleLbl="alignNode1" presStyleIdx="3" presStyleCnt="4">
        <dgm:presLayoutVars/>
      </dgm:prSet>
      <dgm:spPr/>
    </dgm:pt>
    <dgm:pt modelId="{09AAC899-4495-41B2-BDB3-E63B2A5C0BF5}" type="pres">
      <dgm:prSet presAssocID="{4EEBA076-A39D-4819-90A0-A4F4B0AEB525}" presName="nodeText" presStyleLbl="bgAccFollowNode1" presStyleIdx="1" presStyleCnt="2">
        <dgm:presLayoutVars>
          <dgm:bulletEnabled val="1"/>
        </dgm:presLayoutVars>
      </dgm:prSet>
      <dgm:spPr/>
    </dgm:pt>
  </dgm:ptLst>
  <dgm:cxnLst>
    <dgm:cxn modelId="{0E909206-AAE8-4646-BC4A-EC06B9DBD031}" type="presOf" srcId="{F438A710-331D-4285-BAE1-8AD704F85E1F}" destId="{93E57136-02B3-4B7C-BDEB-89DDBD536F9B}" srcOrd="0" destOrd="0" presId="urn:microsoft.com/office/officeart/2016/7/layout/BasicLinearProcessNumbered"/>
    <dgm:cxn modelId="{6F19AD0E-4BAC-4F13-85E6-E73D259456B8}" type="presOf" srcId="{B57E1169-6E0C-41A6-8AF2-D2F553E6F330}" destId="{C2C82A57-2273-45A6-8F8F-571612BB9D59}" srcOrd="0" destOrd="0" presId="urn:microsoft.com/office/officeart/2016/7/layout/BasicLinearProcessNumbered"/>
    <dgm:cxn modelId="{5E5D9518-5FB9-487F-A1AA-F58B8A1A95CC}" type="presOf" srcId="{F438A710-331D-4285-BAE1-8AD704F85E1F}" destId="{CEC07A24-7649-4218-853F-78C2CD9688DD}" srcOrd="1" destOrd="0" presId="urn:microsoft.com/office/officeart/2016/7/layout/BasicLinearProcessNumbered"/>
    <dgm:cxn modelId="{FBED0337-12C1-430D-AB09-044B07A80013}" srcId="{F438A710-331D-4285-BAE1-8AD704F85E1F}" destId="{B9EEA428-B76D-49D2-88A2-43C9E0184C78}" srcOrd="1" destOrd="0" parTransId="{63100ED3-0FF3-4AB8-BBB8-50DBF7EF6381}" sibTransId="{726B83FC-8393-4B94-BBA0-C2D2A1B88034}"/>
    <dgm:cxn modelId="{1673B838-2E4F-431C-9F89-DE841172E5EB}" type="presOf" srcId="{4EEBA076-A39D-4819-90A0-A4F4B0AEB525}" destId="{09AAC899-4495-41B2-BDB3-E63B2A5C0BF5}" srcOrd="1" destOrd="0" presId="urn:microsoft.com/office/officeart/2016/7/layout/BasicLinearProcessNumbered"/>
    <dgm:cxn modelId="{86C8AA39-4B9E-4AD1-BB88-65C9BE5B4563}" type="presOf" srcId="{63E970AE-3411-466D-958E-546E2752C8FC}" destId="{09AAC899-4495-41B2-BDB3-E63B2A5C0BF5}" srcOrd="0" destOrd="1" presId="urn:microsoft.com/office/officeart/2016/7/layout/BasicLinearProcessNumbered"/>
    <dgm:cxn modelId="{CEA1A049-B104-48A8-81EE-34BACB72EFFC}" type="presOf" srcId="{D48CB4B3-74F4-4F16-896A-845790BC0DBE}" destId="{EF1AAB69-3048-4A84-86AF-C5AE0B6046EF}" srcOrd="0" destOrd="0" presId="urn:microsoft.com/office/officeart/2016/7/layout/BasicLinearProcessNumbered"/>
    <dgm:cxn modelId="{57238C6E-8ADF-4607-85D1-B8BE70377385}" type="presOf" srcId="{5FDAA596-CEDE-4565-94C4-3E4CF5D15631}" destId="{CEC07A24-7649-4218-853F-78C2CD9688DD}" srcOrd="0" destOrd="1" presId="urn:microsoft.com/office/officeart/2016/7/layout/BasicLinearProcessNumbered"/>
    <dgm:cxn modelId="{46C4B470-8C63-4C86-A3CA-0B029E823325}" type="presOf" srcId="{EC8E3EC6-0F94-40C2-BD87-E5EB2BAADDC2}" destId="{09AAC899-4495-41B2-BDB3-E63B2A5C0BF5}" srcOrd="0" destOrd="3" presId="urn:microsoft.com/office/officeart/2016/7/layout/BasicLinearProcessNumbered"/>
    <dgm:cxn modelId="{1F7E4658-3360-437E-8188-83870E0565EE}" srcId="{4EEBA076-A39D-4819-90A0-A4F4B0AEB525}" destId="{8BCC2267-BE17-42D0-9911-862AB7D71EE7}" srcOrd="1" destOrd="0" parTransId="{3ADAC9D0-AE33-48D6-BA0C-93682A072962}" sibTransId="{2DFF5E0F-3503-4170-9CC3-5EF6A4D4C5D7}"/>
    <dgm:cxn modelId="{A5EB257A-1817-4DDC-BFAC-3FC2DF24829F}" srcId="{B57E1169-6E0C-41A6-8AF2-D2F553E6F330}" destId="{4EEBA076-A39D-4819-90A0-A4F4B0AEB525}" srcOrd="1" destOrd="0" parTransId="{E590569D-DE71-4478-BB8A-B7B445BA65CE}" sibTransId="{D48CB4B3-74F4-4F16-896A-845790BC0DBE}"/>
    <dgm:cxn modelId="{F5A86D7D-8EC6-49BB-A8C5-1DF6FCCDF02E}" type="presOf" srcId="{8BCC2267-BE17-42D0-9911-862AB7D71EE7}" destId="{09AAC899-4495-41B2-BDB3-E63B2A5C0BF5}" srcOrd="0" destOrd="2" presId="urn:microsoft.com/office/officeart/2016/7/layout/BasicLinearProcessNumbered"/>
    <dgm:cxn modelId="{36122591-8D6B-491C-A01D-EFEF28313C6F}" type="presOf" srcId="{7E3540CC-D073-46E3-BC6F-3B830329B616}" destId="{AB266642-B10E-4616-96C8-8EAD51D1ADF7}" srcOrd="0" destOrd="0" presId="urn:microsoft.com/office/officeart/2016/7/layout/BasicLinearProcessNumbered"/>
    <dgm:cxn modelId="{096FDF98-0D3B-4743-AE46-49EACBEF8CE5}" srcId="{F438A710-331D-4285-BAE1-8AD704F85E1F}" destId="{5FDAA596-CEDE-4565-94C4-3E4CF5D15631}" srcOrd="0" destOrd="0" parTransId="{54942A41-394A-4045-938B-B76DD144A302}" sibTransId="{7B1FACFB-5117-4D6A-BA38-61BEDE677690}"/>
    <dgm:cxn modelId="{470B86B5-A2D4-4CD6-8503-C08AE1D33701}" type="presOf" srcId="{4EEBA076-A39D-4819-90A0-A4F4B0AEB525}" destId="{7A61E4D1-DD31-49B7-9B84-814D281C039F}" srcOrd="0" destOrd="0" presId="urn:microsoft.com/office/officeart/2016/7/layout/BasicLinearProcessNumbered"/>
    <dgm:cxn modelId="{760199DB-3A59-4F20-BF1A-5A01177ECFB3}" srcId="{B57E1169-6E0C-41A6-8AF2-D2F553E6F330}" destId="{F438A710-331D-4285-BAE1-8AD704F85E1F}" srcOrd="0" destOrd="0" parTransId="{875A73D0-32F6-4F09-914B-41816D82D4EA}" sibTransId="{7E3540CC-D073-46E3-BC6F-3B830329B616}"/>
    <dgm:cxn modelId="{76E7ABDD-929A-4208-9F42-BDED6D1EB20B}" srcId="{4EEBA076-A39D-4819-90A0-A4F4B0AEB525}" destId="{EC8E3EC6-0F94-40C2-BD87-E5EB2BAADDC2}" srcOrd="2" destOrd="0" parTransId="{8B880288-F9FF-4C42-9A63-5D2340192EBB}" sibTransId="{CEA43927-B4FA-4019-9E91-16CA8BE0EFE2}"/>
    <dgm:cxn modelId="{F305A0E0-4E72-478D-B58B-FBDF8D8C3687}" srcId="{4EEBA076-A39D-4819-90A0-A4F4B0AEB525}" destId="{63E970AE-3411-466D-958E-546E2752C8FC}" srcOrd="0" destOrd="0" parTransId="{F6D75B48-C28C-41DD-8D79-7EA7D6225C5D}" sibTransId="{4F48B9B8-3287-4568-A008-0172C154E0FB}"/>
    <dgm:cxn modelId="{C6C256F2-C2FA-409F-BD38-47033401CE1F}" type="presOf" srcId="{B9EEA428-B76D-49D2-88A2-43C9E0184C78}" destId="{CEC07A24-7649-4218-853F-78C2CD9688DD}" srcOrd="0" destOrd="2" presId="urn:microsoft.com/office/officeart/2016/7/layout/BasicLinearProcessNumbered"/>
    <dgm:cxn modelId="{1E3B2605-04FA-4CAA-A889-827E594896EF}" type="presParOf" srcId="{C2C82A57-2273-45A6-8F8F-571612BB9D59}" destId="{03DFC498-5A6F-414E-B738-C11BD071B0F7}" srcOrd="0" destOrd="0" presId="urn:microsoft.com/office/officeart/2016/7/layout/BasicLinearProcessNumbered"/>
    <dgm:cxn modelId="{4BD37799-0B74-4CEF-B9B5-F1891D021E33}" type="presParOf" srcId="{03DFC498-5A6F-414E-B738-C11BD071B0F7}" destId="{93E57136-02B3-4B7C-BDEB-89DDBD536F9B}" srcOrd="0" destOrd="0" presId="urn:microsoft.com/office/officeart/2016/7/layout/BasicLinearProcessNumbered"/>
    <dgm:cxn modelId="{C4345A13-426B-474B-B8E1-5E5FE6AFC54A}" type="presParOf" srcId="{03DFC498-5A6F-414E-B738-C11BD071B0F7}" destId="{AB266642-B10E-4616-96C8-8EAD51D1ADF7}" srcOrd="1" destOrd="0" presId="urn:microsoft.com/office/officeart/2016/7/layout/BasicLinearProcessNumbered"/>
    <dgm:cxn modelId="{558F9868-3A2C-4B26-B26A-A0301F57402C}" type="presParOf" srcId="{03DFC498-5A6F-414E-B738-C11BD071B0F7}" destId="{7CFEF327-7A20-4C97-A680-BFC82219A4F2}" srcOrd="2" destOrd="0" presId="urn:microsoft.com/office/officeart/2016/7/layout/BasicLinearProcessNumbered"/>
    <dgm:cxn modelId="{4C580F24-8603-4D41-AD70-71AA6B491A1F}" type="presParOf" srcId="{03DFC498-5A6F-414E-B738-C11BD071B0F7}" destId="{CEC07A24-7649-4218-853F-78C2CD9688DD}" srcOrd="3" destOrd="0" presId="urn:microsoft.com/office/officeart/2016/7/layout/BasicLinearProcessNumbered"/>
    <dgm:cxn modelId="{4288075E-2574-4B95-B829-94208DF9D829}" type="presParOf" srcId="{C2C82A57-2273-45A6-8F8F-571612BB9D59}" destId="{D3FEA03A-4F55-4E1B-86E7-FE2E1293187F}" srcOrd="1" destOrd="0" presId="urn:microsoft.com/office/officeart/2016/7/layout/BasicLinearProcessNumbered"/>
    <dgm:cxn modelId="{E9D7E1B9-DC64-4206-A098-100829255D06}" type="presParOf" srcId="{C2C82A57-2273-45A6-8F8F-571612BB9D59}" destId="{FED2C4B7-F26D-40AF-8D1F-22D30CDEC46D}" srcOrd="2" destOrd="0" presId="urn:microsoft.com/office/officeart/2016/7/layout/BasicLinearProcessNumbered"/>
    <dgm:cxn modelId="{AC10DDBC-DD1B-45FD-9693-76ED5FE81507}" type="presParOf" srcId="{FED2C4B7-F26D-40AF-8D1F-22D30CDEC46D}" destId="{7A61E4D1-DD31-49B7-9B84-814D281C039F}" srcOrd="0" destOrd="0" presId="urn:microsoft.com/office/officeart/2016/7/layout/BasicLinearProcessNumbered"/>
    <dgm:cxn modelId="{90984550-3505-4D1B-9453-4C64BA70FFCC}" type="presParOf" srcId="{FED2C4B7-F26D-40AF-8D1F-22D30CDEC46D}" destId="{EF1AAB69-3048-4A84-86AF-C5AE0B6046EF}" srcOrd="1" destOrd="0" presId="urn:microsoft.com/office/officeart/2016/7/layout/BasicLinearProcessNumbered"/>
    <dgm:cxn modelId="{ECA22979-16B1-4860-8A46-6923E9EB9DE3}" type="presParOf" srcId="{FED2C4B7-F26D-40AF-8D1F-22D30CDEC46D}" destId="{A4ADE59E-5EB5-4E3D-B871-333CE655691D}" srcOrd="2" destOrd="0" presId="urn:microsoft.com/office/officeart/2016/7/layout/BasicLinearProcessNumbered"/>
    <dgm:cxn modelId="{40867A7C-125B-4949-BD28-E301E5F442F5}" type="presParOf" srcId="{FED2C4B7-F26D-40AF-8D1F-22D30CDEC46D}" destId="{09AAC899-4495-41B2-BDB3-E63B2A5C0BF5}"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57136-02B3-4B7C-BDEB-89DDBD536F9B}">
      <dsp:nvSpPr>
        <dsp:cNvPr id="0" name=""/>
        <dsp:cNvSpPr/>
      </dsp:nvSpPr>
      <dsp:spPr>
        <a:xfrm>
          <a:off x="1186" y="0"/>
          <a:ext cx="4627566" cy="402272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783" tIns="330200" rIns="360783" bIns="330200" numCol="1" spcCol="1270" anchor="t" anchorCtr="0">
          <a:noAutofit/>
        </a:bodyPr>
        <a:lstStyle/>
        <a:p>
          <a:pPr marL="0" lvl="0" indent="0" algn="l" defTabSz="1422400">
            <a:lnSpc>
              <a:spcPct val="90000"/>
            </a:lnSpc>
            <a:spcBef>
              <a:spcPct val="0"/>
            </a:spcBef>
            <a:spcAft>
              <a:spcPct val="35000"/>
            </a:spcAft>
            <a:buNone/>
          </a:pPr>
          <a:r>
            <a:rPr lang="en-US" sz="3200" kern="1200" dirty="0"/>
            <a:t>Read the two articles on your desk:</a:t>
          </a:r>
        </a:p>
        <a:p>
          <a:pPr marL="285750" lvl="1" indent="-285750" algn="l" defTabSz="1244600">
            <a:lnSpc>
              <a:spcPct val="90000"/>
            </a:lnSpc>
            <a:spcBef>
              <a:spcPct val="0"/>
            </a:spcBef>
            <a:spcAft>
              <a:spcPct val="15000"/>
            </a:spcAft>
            <a:buChar char="•"/>
          </a:pPr>
          <a:r>
            <a:rPr lang="en-US" sz="2800" kern="1200" dirty="0"/>
            <a:t>“Who was Anne Frank?”</a:t>
          </a:r>
        </a:p>
        <a:p>
          <a:pPr marL="285750" lvl="1" indent="-285750" algn="l" defTabSz="1244600">
            <a:lnSpc>
              <a:spcPct val="90000"/>
            </a:lnSpc>
            <a:spcBef>
              <a:spcPct val="0"/>
            </a:spcBef>
            <a:spcAft>
              <a:spcPct val="15000"/>
            </a:spcAft>
            <a:buChar char="•"/>
          </a:pPr>
          <a:r>
            <a:rPr lang="en-US" sz="2800" kern="1200" dirty="0"/>
            <a:t>“</a:t>
          </a:r>
          <a:r>
            <a:rPr lang="en-US" sz="2800" kern="1200"/>
            <a:t>Anne Frank's Message is Still Important Today</a:t>
          </a:r>
          <a:r>
            <a:rPr lang="en-US" sz="2800" kern="1200" dirty="0"/>
            <a:t>”</a:t>
          </a:r>
        </a:p>
      </dsp:txBody>
      <dsp:txXfrm>
        <a:off x="1186" y="1528635"/>
        <a:ext cx="4627566" cy="2413635"/>
      </dsp:txXfrm>
    </dsp:sp>
    <dsp:sp modelId="{AB266642-B10E-4616-96C8-8EAD51D1ADF7}">
      <dsp:nvSpPr>
        <dsp:cNvPr id="0" name=""/>
        <dsp:cNvSpPr/>
      </dsp:nvSpPr>
      <dsp:spPr>
        <a:xfrm>
          <a:off x="1711560" y="402272"/>
          <a:ext cx="1206817" cy="1206817"/>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888294" y="579006"/>
        <a:ext cx="853349" cy="853349"/>
      </dsp:txXfrm>
    </dsp:sp>
    <dsp:sp modelId="{7CFEF327-7A20-4C97-A680-BFC82219A4F2}">
      <dsp:nvSpPr>
        <dsp:cNvPr id="0" name=""/>
        <dsp:cNvSpPr/>
      </dsp:nvSpPr>
      <dsp:spPr>
        <a:xfrm>
          <a:off x="1186" y="4022653"/>
          <a:ext cx="4627566" cy="72"/>
        </a:xfrm>
        <a:prstGeom prst="rect">
          <a:avLst/>
        </a:prstGeom>
        <a:solidFill>
          <a:schemeClr val="accent2">
            <a:hueOff val="-2447042"/>
            <a:satOff val="10798"/>
            <a:lumOff val="-1830"/>
            <a:alphaOff val="0"/>
          </a:schemeClr>
        </a:solidFill>
        <a:ln w="15875" cap="flat" cmpd="sng" algn="ctr">
          <a:solidFill>
            <a:schemeClr val="accent2">
              <a:hueOff val="-2447042"/>
              <a:satOff val="10798"/>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61E4D1-DD31-49B7-9B84-814D281C039F}">
      <dsp:nvSpPr>
        <dsp:cNvPr id="0" name=""/>
        <dsp:cNvSpPr/>
      </dsp:nvSpPr>
      <dsp:spPr>
        <a:xfrm>
          <a:off x="5091509" y="0"/>
          <a:ext cx="4627566" cy="4022725"/>
        </a:xfrm>
        <a:prstGeom prst="rect">
          <a:avLst/>
        </a:prstGeom>
        <a:solidFill>
          <a:schemeClr val="accent2">
            <a:tint val="40000"/>
            <a:alpha val="90000"/>
            <a:hueOff val="-7405413"/>
            <a:satOff val="26847"/>
            <a:lumOff val="-714"/>
            <a:alphaOff val="0"/>
          </a:schemeClr>
        </a:solidFill>
        <a:ln w="15875" cap="flat" cmpd="sng" algn="ctr">
          <a:solidFill>
            <a:schemeClr val="accent2">
              <a:tint val="40000"/>
              <a:alpha val="90000"/>
              <a:hueOff val="-7405413"/>
              <a:satOff val="26847"/>
              <a:lumOff val="-7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783" tIns="330200" rIns="360783" bIns="330200" numCol="1" spcCol="1270" anchor="t" anchorCtr="0">
          <a:noAutofit/>
        </a:bodyPr>
        <a:lstStyle/>
        <a:p>
          <a:pPr marL="0" lvl="0" indent="0" algn="l" defTabSz="1155700">
            <a:lnSpc>
              <a:spcPct val="90000"/>
            </a:lnSpc>
            <a:spcBef>
              <a:spcPct val="0"/>
            </a:spcBef>
            <a:spcAft>
              <a:spcPct val="35000"/>
            </a:spcAft>
            <a:buNone/>
          </a:pPr>
          <a:r>
            <a:rPr lang="en-US" sz="2600" kern="1200"/>
            <a:t>Write down on a sheet of notebook paper</a:t>
          </a:r>
          <a:r>
            <a:rPr lang="en-US" sz="2600" kern="1200" dirty="0"/>
            <a:t>:</a:t>
          </a:r>
        </a:p>
        <a:p>
          <a:pPr marL="228600" lvl="1" indent="-228600" algn="l" defTabSz="1066800">
            <a:lnSpc>
              <a:spcPct val="90000"/>
            </a:lnSpc>
            <a:spcBef>
              <a:spcPct val="0"/>
            </a:spcBef>
            <a:spcAft>
              <a:spcPct val="15000"/>
            </a:spcAft>
            <a:buChar char="•"/>
          </a:pPr>
          <a:r>
            <a:rPr lang="en-US" sz="2400" kern="1200" dirty="0"/>
            <a:t>Central idea</a:t>
          </a:r>
        </a:p>
        <a:p>
          <a:pPr marL="228600" lvl="1" indent="-228600" algn="l" defTabSz="1066800">
            <a:lnSpc>
              <a:spcPct val="90000"/>
            </a:lnSpc>
            <a:spcBef>
              <a:spcPct val="0"/>
            </a:spcBef>
            <a:spcAft>
              <a:spcPct val="15000"/>
            </a:spcAft>
            <a:buChar char="•"/>
          </a:pPr>
          <a:r>
            <a:rPr lang="en-US" sz="2400" kern="1200" dirty="0"/>
            <a:t>Two supporting details</a:t>
          </a:r>
        </a:p>
        <a:p>
          <a:pPr marL="228600" lvl="1" indent="-228600" algn="l" defTabSz="1066800">
            <a:lnSpc>
              <a:spcPct val="90000"/>
            </a:lnSpc>
            <a:spcBef>
              <a:spcPct val="0"/>
            </a:spcBef>
            <a:spcAft>
              <a:spcPct val="15000"/>
            </a:spcAft>
            <a:buChar char="•"/>
          </a:pPr>
          <a:r>
            <a:rPr lang="en-US" sz="2400" kern="1200" dirty="0"/>
            <a:t>Important Vocabulary</a:t>
          </a:r>
        </a:p>
      </dsp:txBody>
      <dsp:txXfrm>
        <a:off x="5091509" y="1528635"/>
        <a:ext cx="4627566" cy="2413635"/>
      </dsp:txXfrm>
    </dsp:sp>
    <dsp:sp modelId="{EF1AAB69-3048-4A84-86AF-C5AE0B6046EF}">
      <dsp:nvSpPr>
        <dsp:cNvPr id="0" name=""/>
        <dsp:cNvSpPr/>
      </dsp:nvSpPr>
      <dsp:spPr>
        <a:xfrm>
          <a:off x="6801883" y="402272"/>
          <a:ext cx="1206817" cy="1206817"/>
        </a:xfrm>
        <a:prstGeom prst="ellipse">
          <a:avLst/>
        </a:prstGeom>
        <a:solidFill>
          <a:schemeClr val="accent2">
            <a:hueOff val="-4894083"/>
            <a:satOff val="21595"/>
            <a:lumOff val="-3660"/>
            <a:alphaOff val="0"/>
          </a:schemeClr>
        </a:solidFill>
        <a:ln w="15875" cap="flat" cmpd="sng" algn="ctr">
          <a:solidFill>
            <a:schemeClr val="accent2">
              <a:hueOff val="-4894083"/>
              <a:satOff val="21595"/>
              <a:lumOff val="-36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6978617" y="579006"/>
        <a:ext cx="853349" cy="853349"/>
      </dsp:txXfrm>
    </dsp:sp>
    <dsp:sp modelId="{A4ADE59E-5EB5-4E3D-B871-333CE655691D}">
      <dsp:nvSpPr>
        <dsp:cNvPr id="0" name=""/>
        <dsp:cNvSpPr/>
      </dsp:nvSpPr>
      <dsp:spPr>
        <a:xfrm>
          <a:off x="5091509" y="4022653"/>
          <a:ext cx="4627566" cy="72"/>
        </a:xfrm>
        <a:prstGeom prst="rect">
          <a:avLst/>
        </a:prstGeom>
        <a:solidFill>
          <a:schemeClr val="accent2">
            <a:hueOff val="-7341125"/>
            <a:satOff val="32393"/>
            <a:lumOff val="-5490"/>
            <a:alphaOff val="0"/>
          </a:schemeClr>
        </a:solidFill>
        <a:ln w="15875" cap="flat" cmpd="sng" algn="ctr">
          <a:solidFill>
            <a:schemeClr val="accent2">
              <a:hueOff val="-7341125"/>
              <a:satOff val="32393"/>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282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578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624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305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317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801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541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62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754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97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45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87A34-81AB-432B-8DAE-1953F412C126}" type="datetimeFigureOut">
              <a:rPr lang="en-US" smtClean="0"/>
              <a:pPr/>
              <a:t>2/7/2019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541013"/>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C0648FB-4388-443C-8D4E-4A9FF0336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E001233-918D-4B95-B671-D03618AB7915}"/>
              </a:ext>
            </a:extLst>
          </p:cNvPr>
          <p:cNvSpPr>
            <a:spLocks noGrp="1"/>
          </p:cNvSpPr>
          <p:nvPr>
            <p:ph type="subTitle" idx="1"/>
          </p:nvPr>
        </p:nvSpPr>
        <p:spPr>
          <a:xfrm>
            <a:off x="1286933" y="4960137"/>
            <a:ext cx="9618133" cy="1333087"/>
          </a:xfrm>
        </p:spPr>
        <p:txBody>
          <a:bodyPr anchor="t">
            <a:normAutofit/>
          </a:bodyPr>
          <a:lstStyle/>
          <a:p>
            <a:r>
              <a:rPr lang="en-US" sz="2000"/>
              <a:t>How to inform your audience effectively on a wealth of topics.</a:t>
            </a:r>
          </a:p>
        </p:txBody>
      </p:sp>
      <p:sp>
        <p:nvSpPr>
          <p:cNvPr id="10" name="Rectangle 9">
            <a:extLst>
              <a:ext uri="{FF2B5EF4-FFF2-40B4-BE49-F238E27FC236}">
                <a16:creationId xmlns:a16="http://schemas.microsoft.com/office/drawing/2014/main" id="{4A8D762E-DA8D-419A-BA44-68B93D3D92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DFDF60-DAB9-4DCB-B76E-7DA6B4D635BD}"/>
              </a:ext>
            </a:extLst>
          </p:cNvPr>
          <p:cNvSpPr>
            <a:spLocks noGrp="1"/>
          </p:cNvSpPr>
          <p:nvPr>
            <p:ph type="ctrTitle"/>
          </p:nvPr>
        </p:nvSpPr>
        <p:spPr>
          <a:xfrm>
            <a:off x="1286933" y="977048"/>
            <a:ext cx="9618133" cy="2960980"/>
          </a:xfrm>
        </p:spPr>
        <p:txBody>
          <a:bodyPr anchor="b">
            <a:normAutofit/>
          </a:bodyPr>
          <a:lstStyle/>
          <a:p>
            <a:pPr algn="l"/>
            <a:r>
              <a:rPr lang="en-US" sz="6600">
                <a:solidFill>
                  <a:srgbClr val="FFFFFF"/>
                </a:solidFill>
              </a:rPr>
              <a:t>Writing Informatively</a:t>
            </a:r>
          </a:p>
        </p:txBody>
      </p:sp>
    </p:spTree>
    <p:extLst>
      <p:ext uri="{BB962C8B-B14F-4D97-AF65-F5344CB8AC3E}">
        <p14:creationId xmlns:p14="http://schemas.microsoft.com/office/powerpoint/2010/main" val="107864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439949-31AC-47D8-8953-744E01C8A6C9}"/>
              </a:ext>
            </a:extLst>
          </p:cNvPr>
          <p:cNvSpPr>
            <a:spLocks noGrp="1"/>
          </p:cNvSpPr>
          <p:nvPr>
            <p:ph type="title"/>
          </p:nvPr>
        </p:nvSpPr>
        <p:spPr>
          <a:xfrm>
            <a:off x="964788" y="804333"/>
            <a:ext cx="3391900" cy="5249334"/>
          </a:xfrm>
        </p:spPr>
        <p:txBody>
          <a:bodyPr>
            <a:normAutofit/>
          </a:bodyPr>
          <a:lstStyle/>
          <a:p>
            <a:pPr algn="r"/>
            <a:r>
              <a:rPr lang="en-US" dirty="0"/>
              <a:t>How to write an </a:t>
            </a:r>
            <a:r>
              <a:rPr lang="en-US"/>
              <a:t>introduction-thesis</a:t>
            </a:r>
            <a:endParaRPr lang="en-US" dirty="0"/>
          </a:p>
        </p:txBody>
      </p:sp>
      <p:cxnSp>
        <p:nvCxnSpPr>
          <p:cNvPr id="12"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C0D5ED0-C778-43FF-817E-7F75B18FF3CF}"/>
              </a:ext>
            </a:extLst>
          </p:cNvPr>
          <p:cNvSpPr>
            <a:spLocks noGrp="1"/>
          </p:cNvSpPr>
          <p:nvPr>
            <p:ph idx="1"/>
          </p:nvPr>
        </p:nvSpPr>
        <p:spPr>
          <a:xfrm>
            <a:off x="4999330" y="185530"/>
            <a:ext cx="7020392" cy="6493566"/>
          </a:xfrm>
        </p:spPr>
        <p:txBody>
          <a:bodyPr anchor="ctr">
            <a:normAutofit/>
          </a:bodyPr>
          <a:lstStyle/>
          <a:p>
            <a:r>
              <a:rPr lang="en-US" sz="2800" dirty="0"/>
              <a:t>A thesis is the informative part of an essay that shows what you want the audience to know when they finished reading your essay.</a:t>
            </a:r>
          </a:p>
          <a:p>
            <a:r>
              <a:rPr lang="en-US" sz="2800" dirty="0"/>
              <a:t>A thesis doesn’t have a set pattern, but using the wording of the prompt is an effective way to make sure that you are focused.</a:t>
            </a:r>
          </a:p>
          <a:p>
            <a:r>
              <a:rPr lang="en-US" sz="2800" dirty="0"/>
              <a:t>You also need 3-4 things related to the topic that you could talk about in a paragraph.</a:t>
            </a:r>
          </a:p>
          <a:p>
            <a:endParaRPr lang="en-US" sz="2800" dirty="0"/>
          </a:p>
          <a:p>
            <a:r>
              <a:rPr lang="en-US" sz="2800" dirty="0"/>
              <a:t>Remember: The point of an informative essay is to INFORM your audience—you’re not trying to convince them.</a:t>
            </a:r>
          </a:p>
        </p:txBody>
      </p:sp>
    </p:spTree>
    <p:extLst>
      <p:ext uri="{BB962C8B-B14F-4D97-AF65-F5344CB8AC3E}">
        <p14:creationId xmlns:p14="http://schemas.microsoft.com/office/powerpoint/2010/main" val="55475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7A566E4-77CF-45C7-B1FC-671FA7710663}"/>
              </a:ext>
            </a:extLst>
          </p:cNvPr>
          <p:cNvSpPr>
            <a:spLocks noGrp="1"/>
          </p:cNvSpPr>
          <p:nvPr>
            <p:ph idx="1"/>
          </p:nvPr>
        </p:nvSpPr>
        <p:spPr>
          <a:xfrm>
            <a:off x="327546" y="321731"/>
            <a:ext cx="7058307" cy="6214535"/>
          </a:xfrm>
        </p:spPr>
        <p:txBody>
          <a:bodyPr anchor="ctr">
            <a:normAutofit fontScale="92500" lnSpcReduction="10000"/>
          </a:bodyPr>
          <a:lstStyle/>
          <a:p>
            <a:r>
              <a:rPr lang="en-US" sz="2400" dirty="0">
                <a:solidFill>
                  <a:srgbClr val="FFFFFF"/>
                </a:solidFill>
              </a:rPr>
              <a:t>You have already written your thesis statement! Just put it at the end of your paragraph. </a:t>
            </a:r>
            <a:endParaRPr lang="en-US" dirty="0"/>
          </a:p>
          <a:p>
            <a:endParaRPr lang="en-US" sz="2400" dirty="0">
              <a:solidFill>
                <a:srgbClr val="FFFFFF"/>
              </a:solidFill>
            </a:endParaRPr>
          </a:p>
          <a:p>
            <a:r>
              <a:rPr lang="en-US" sz="2400" dirty="0">
                <a:solidFill>
                  <a:srgbClr val="FFFFFF"/>
                </a:solidFill>
              </a:rPr>
              <a:t>Example:</a:t>
            </a:r>
          </a:p>
          <a:p>
            <a:pPr marL="264795" lvl="1"/>
            <a:r>
              <a:rPr lang="en-US" sz="2400" dirty="0">
                <a:solidFill>
                  <a:srgbClr val="FFFFFF"/>
                </a:solidFill>
              </a:rPr>
              <a:t>“</a:t>
            </a:r>
            <a:r>
              <a:rPr lang="en-US" sz="2400" dirty="0">
                <a:solidFill>
                  <a:schemeClr val="bg1">
                    <a:lumMod val="75000"/>
                  </a:schemeClr>
                </a:solidFill>
              </a:rPr>
              <a:t>When people read Anne Frank’s diary for the first time, they feel a connection to a 13-year-old girl who survived two years in hiding. After a second or third reading, however, many readers begin to understand some of the intricacies of her diary and how it could affect the world around them. Anne Frank was a Jewish girl who went into hiding when the Nazis began deporting people from her town. She lived in hiding for two years, before ultimately being taken to Auschwitz, then Bergen-Belsen concentration camps, where she died shortly before the camp was liberated.</a:t>
            </a:r>
            <a:r>
              <a:rPr lang="en-US" sz="2400" dirty="0">
                <a:solidFill>
                  <a:schemeClr val="bg1"/>
                </a:solidFill>
              </a:rPr>
              <a:t> </a:t>
            </a:r>
            <a:r>
              <a:rPr lang="en-US" sz="2400" dirty="0">
                <a:solidFill>
                  <a:srgbClr val="FFFFFF"/>
                </a:solidFill>
              </a:rPr>
              <a:t>Anne Frank, a child who wrote a diary during her time in hiding during World War II, has come to symbolize more than just youth—she represents a struggle against adversity and racism that transfers to today’s world.”</a:t>
            </a:r>
          </a:p>
        </p:txBody>
      </p:sp>
      <p:sp>
        <p:nvSpPr>
          <p:cNvPr id="13"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A4DA3-9B21-4B6B-849F-D21F9E8124E8}"/>
              </a:ext>
            </a:extLst>
          </p:cNvPr>
          <p:cNvSpPr>
            <a:spLocks noGrp="1"/>
          </p:cNvSpPr>
          <p:nvPr>
            <p:ph type="title"/>
          </p:nvPr>
        </p:nvSpPr>
        <p:spPr>
          <a:xfrm>
            <a:off x="8029320" y="965200"/>
            <a:ext cx="3337180" cy="4815596"/>
          </a:xfrm>
        </p:spPr>
        <p:txBody>
          <a:bodyPr>
            <a:normAutofit/>
          </a:bodyPr>
          <a:lstStyle/>
          <a:p>
            <a:r>
              <a:rPr lang="en-US">
                <a:solidFill>
                  <a:srgbClr val="FFFFFF"/>
                </a:solidFill>
              </a:rPr>
              <a:t>Add your Thesis</a:t>
            </a:r>
          </a:p>
        </p:txBody>
      </p:sp>
    </p:spTree>
    <p:extLst>
      <p:ext uri="{BB962C8B-B14F-4D97-AF65-F5344CB8AC3E}">
        <p14:creationId xmlns:p14="http://schemas.microsoft.com/office/powerpoint/2010/main" val="27991172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238970C-19DE-438D-80D2-5CF9690551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B1E3F6-167B-40F3-B303-9A931BAB97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365356" y="810275"/>
            <a:ext cx="7020747" cy="5229630"/>
          </a:xfrm>
        </p:spPr>
        <p:txBody>
          <a:bodyPr vert="horz" lIns="91440" tIns="45720" rIns="91440" bIns="45720" rtlCol="0" anchor="ctr">
            <a:normAutofit/>
          </a:bodyPr>
          <a:lstStyle/>
          <a:p>
            <a:pPr algn="l"/>
            <a:r>
              <a:rPr lang="en-US" sz="6600">
                <a:solidFill>
                  <a:srgbClr val="FFFFFF"/>
                </a:solidFill>
              </a:rPr>
              <a:t>Share your Introduction!</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88661" y="810275"/>
            <a:ext cx="2949542" cy="5229630"/>
          </a:xfrm>
        </p:spPr>
        <p:txBody>
          <a:bodyPr vert="horz" lIns="91440" tIns="45720" rIns="91440" bIns="45720" rtlCol="0" anchor="ctr">
            <a:normAutofit/>
          </a:bodyPr>
          <a:lstStyle/>
          <a:p>
            <a:pPr algn="r"/>
            <a:r>
              <a:rPr lang="en-US" sz="2400">
                <a:solidFill>
                  <a:srgbClr val="FFFFFF"/>
                </a:solidFill>
              </a:rPr>
              <a:t>With a partner, share your introduction paragraph with them.</a:t>
            </a:r>
          </a:p>
        </p:txBody>
      </p:sp>
      <p:cxnSp>
        <p:nvCxnSpPr>
          <p:cNvPr id="16" name="Straight Connector 15">
            <a:extLst>
              <a:ext uri="{FF2B5EF4-FFF2-40B4-BE49-F238E27FC236}">
                <a16:creationId xmlns:a16="http://schemas.microsoft.com/office/drawing/2014/main" id="{40465A9A-0B0E-4D7B-8150-D098AC71B3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96290"/>
            <a:ext cx="0" cy="3657600"/>
          </a:xfrm>
          <a:prstGeom prst="line">
            <a:avLst/>
          </a:prstGeom>
          <a:ln w="19050">
            <a:solidFill>
              <a:srgbClr val="FFFFFF">
                <a:alpha val="7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62763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964788" y="804333"/>
            <a:ext cx="3391900" cy="5249334"/>
          </a:xfrm>
        </p:spPr>
        <p:txBody>
          <a:bodyPr>
            <a:normAutofit/>
          </a:bodyPr>
          <a:lstStyle/>
          <a:p>
            <a:pPr algn="r"/>
            <a:r>
              <a:rPr lang="en-US" dirty="0"/>
              <a:t>How to Write A Body Paragraph—Topic Sentence</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677598" y="804333"/>
            <a:ext cx="7289116" cy="5821754"/>
          </a:xfrm>
        </p:spPr>
        <p:txBody>
          <a:bodyPr anchor="ctr">
            <a:normAutofit/>
          </a:bodyPr>
          <a:lstStyle/>
          <a:p>
            <a:pPr marL="457200" indent="-457200"/>
            <a:r>
              <a:rPr lang="en-US" sz="2800" dirty="0"/>
              <a:t>No matter the prompt, whether informative or argumentative, a body paragraph follows the same pattern.</a:t>
            </a:r>
            <a:endParaRPr lang="en-US"/>
          </a:p>
          <a:p>
            <a:pPr marL="457200" indent="-457200"/>
            <a:r>
              <a:rPr lang="en-US" sz="2800" dirty="0"/>
              <a:t>The first part of that pattern is a Topic Sentence to let your reader know what the paragraph will tell them.</a:t>
            </a:r>
          </a:p>
          <a:p>
            <a:pPr marL="457200" indent="-457200"/>
            <a:r>
              <a:rPr lang="en-US" sz="2800" dirty="0"/>
              <a:t>In informative writing, this sentence just works as a signpost to the audience so that they know what to expect from your paragraph.</a:t>
            </a:r>
          </a:p>
          <a:p>
            <a:pPr marL="264795" lvl="1"/>
            <a:endParaRPr lang="en-US" dirty="0"/>
          </a:p>
        </p:txBody>
      </p:sp>
    </p:spTree>
    <p:extLst>
      <p:ext uri="{BB962C8B-B14F-4D97-AF65-F5344CB8AC3E}">
        <p14:creationId xmlns:p14="http://schemas.microsoft.com/office/powerpoint/2010/main" val="2805940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a:bodyPr>
          <a:lstStyle/>
          <a:p>
            <a:r>
              <a:rPr lang="en-US" sz="3200" dirty="0">
                <a:solidFill>
                  <a:srgbClr val="FFFFFF"/>
                </a:solidFill>
              </a:rPr>
              <a:t>Example: </a:t>
            </a:r>
          </a:p>
          <a:p>
            <a:pPr marL="264795" lvl="1"/>
            <a:r>
              <a:rPr lang="en-US" sz="2800" dirty="0">
                <a:solidFill>
                  <a:schemeClr val="bg1"/>
                </a:solidFill>
              </a:rPr>
              <a:t>Anne Frank was a girl who went into hiding for two and a half years during WWII to keep from being sent to a Nazi concentration camp; to keep sane, she wrote in a diary.</a:t>
            </a:r>
          </a:p>
          <a:p>
            <a:pPr marL="264795" lvl="1"/>
            <a:endParaRPr lang="en-US" sz="2800" dirty="0">
              <a:solidFill>
                <a:srgbClr val="FFFFFF"/>
              </a:solidFill>
            </a:endParaRPr>
          </a:p>
          <a:p>
            <a:pPr marL="264795" lvl="1"/>
            <a:r>
              <a:rPr lang="en-US" sz="2800" dirty="0">
                <a:solidFill>
                  <a:srgbClr val="FFFFFF"/>
                </a:solidFill>
              </a:rPr>
              <a:t>Write your own topic sentence.</a:t>
            </a: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8086829" y="275087"/>
            <a:ext cx="3337180" cy="4815596"/>
          </a:xfrm>
        </p:spPr>
        <p:txBody>
          <a:bodyPr>
            <a:normAutofit/>
          </a:bodyPr>
          <a:lstStyle/>
          <a:p>
            <a:r>
              <a:rPr lang="en-US" dirty="0">
                <a:solidFill>
                  <a:srgbClr val="FFFFFF"/>
                </a:solidFill>
              </a:rPr>
              <a:t>Write a topic sentence!</a:t>
            </a:r>
          </a:p>
        </p:txBody>
      </p:sp>
    </p:spTree>
    <p:extLst>
      <p:ext uri="{BB962C8B-B14F-4D97-AF65-F5344CB8AC3E}">
        <p14:creationId xmlns:p14="http://schemas.microsoft.com/office/powerpoint/2010/main" val="353903250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Body Paragraph—Authorization</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533824" y="804333"/>
            <a:ext cx="7662927" cy="5821754"/>
          </a:xfrm>
        </p:spPr>
        <p:txBody>
          <a:bodyPr anchor="ctr">
            <a:normAutofit/>
          </a:bodyPr>
          <a:lstStyle/>
          <a:p>
            <a:pPr marL="457200" indent="-457200"/>
            <a:r>
              <a:rPr lang="en-US" sz="2800" dirty="0"/>
              <a:t>Authorization sentences in informative writing work similarly to the ones in argumentative writing—they are proving that you know what you are talking about.</a:t>
            </a:r>
          </a:p>
          <a:p>
            <a:pPr marL="457200" indent="-457200"/>
            <a:r>
              <a:rPr lang="en-US" sz="2800" dirty="0"/>
              <a:t>Informative authorizations are also a good way to prove that the information that you are sharing is reliable—you didn't make it up yourself.</a:t>
            </a:r>
          </a:p>
          <a:p>
            <a:pPr marL="457200" indent="-457200"/>
            <a:r>
              <a:rPr lang="en-US" sz="2800" dirty="0"/>
              <a:t>As always, the authorization sentence follows a typical pattern:</a:t>
            </a:r>
          </a:p>
          <a:p>
            <a:pPr lvl="4"/>
            <a:r>
              <a:rPr lang="en-US" sz="2800" dirty="0"/>
              <a:t>"Article Title" by Author's Name of </a:t>
            </a:r>
            <a:r>
              <a:rPr lang="en-US" sz="2800" i="1" dirty="0"/>
              <a:t>Publication</a:t>
            </a:r>
            <a:r>
              <a:rPr lang="en-US" sz="2800" dirty="0"/>
              <a:t> shows/describes/explains/discusses/emphasizes that (CENTRAL IDEA).</a:t>
            </a:r>
          </a:p>
          <a:p>
            <a:pPr marL="264795" lvl="1"/>
            <a:endParaRPr lang="en-US" dirty="0"/>
          </a:p>
        </p:txBody>
      </p:sp>
    </p:spTree>
    <p:extLst>
      <p:ext uri="{BB962C8B-B14F-4D97-AF65-F5344CB8AC3E}">
        <p14:creationId xmlns:p14="http://schemas.microsoft.com/office/powerpoint/2010/main" val="1491963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a:bodyPr>
          <a:lstStyle/>
          <a:p>
            <a:r>
              <a:rPr lang="en-US" sz="3200" dirty="0">
                <a:solidFill>
                  <a:srgbClr val="FFFFFF"/>
                </a:solidFill>
              </a:rPr>
              <a:t>Example: </a:t>
            </a:r>
          </a:p>
          <a:p>
            <a:pPr marL="264795" lvl="1"/>
            <a:r>
              <a:rPr lang="en-US" sz="2800" dirty="0">
                <a:solidFill>
                  <a:schemeClr val="bg1">
                    <a:lumMod val="65000"/>
                  </a:schemeClr>
                </a:solidFill>
              </a:rPr>
              <a:t>Anne Frank was a girl who went into hiding for two and a half years during WWII to keep from being sent to a Nazi concentration camp; to keep sane, she wrote in a diary.</a:t>
            </a:r>
            <a:r>
              <a:rPr lang="en-US" sz="2800" dirty="0">
                <a:solidFill>
                  <a:schemeClr val="bg1"/>
                </a:solidFill>
              </a:rPr>
              <a:t> In "Who was Anne Frank?" By The United States Holocaust Memorial Musem of </a:t>
            </a:r>
            <a:r>
              <a:rPr lang="en-US" sz="2800" i="1" dirty="0">
                <a:solidFill>
                  <a:schemeClr val="bg1"/>
                </a:solidFill>
              </a:rPr>
              <a:t>The Holocaust Encyclopedia</a:t>
            </a:r>
            <a:r>
              <a:rPr lang="en-US" sz="2800" dirty="0">
                <a:solidFill>
                  <a:schemeClr val="bg1"/>
                </a:solidFill>
              </a:rPr>
              <a:t> shows Anne Frank's history and how she received her diary.</a:t>
            </a:r>
          </a:p>
          <a:p>
            <a:pPr marL="264795" lvl="1"/>
            <a:endParaRPr lang="en-US" sz="2800" dirty="0">
              <a:solidFill>
                <a:srgbClr val="FFFFFF"/>
              </a:solidFill>
            </a:endParaRPr>
          </a:p>
          <a:p>
            <a:pPr marL="264795" lvl="1"/>
            <a:r>
              <a:rPr lang="en-US" sz="2800" dirty="0">
                <a:solidFill>
                  <a:srgbClr val="FFFFFF"/>
                </a:solidFill>
              </a:rPr>
              <a:t>Write your own authorization sentence.</a:t>
            </a: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dirty="0">
                <a:solidFill>
                  <a:srgbClr val="FFFFFF"/>
                </a:solidFill>
              </a:rPr>
              <a:t>Write an Authorization!</a:t>
            </a:r>
          </a:p>
        </p:txBody>
      </p:sp>
    </p:spTree>
    <p:extLst>
      <p:ext uri="{BB962C8B-B14F-4D97-AF65-F5344CB8AC3E}">
        <p14:creationId xmlns:p14="http://schemas.microsoft.com/office/powerpoint/2010/main" val="347255961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Body Paragraph—Evidence</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533824" y="804333"/>
            <a:ext cx="7662927" cy="5821754"/>
          </a:xfrm>
        </p:spPr>
        <p:txBody>
          <a:bodyPr anchor="ctr">
            <a:normAutofit/>
          </a:bodyPr>
          <a:lstStyle/>
          <a:p>
            <a:pPr marL="457200" indent="-457200"/>
            <a:r>
              <a:rPr lang="en-US" sz="2800" dirty="0"/>
              <a:t>In informative writing, you are not trying to convince your audience—you're just telling them information about your topic.</a:t>
            </a:r>
          </a:p>
          <a:p>
            <a:pPr marL="457200" indent="-457200"/>
            <a:r>
              <a:rPr lang="en-US" sz="2800" dirty="0"/>
              <a:t>So your evidence doesn't have to be THE MOST CONVINCING piece of evidence you've ever seen. It just needs to support what you are trying to tell them about.</a:t>
            </a:r>
          </a:p>
          <a:p>
            <a:pPr marL="457200" indent="-457200"/>
            <a:r>
              <a:rPr lang="en-US" sz="2800" dirty="0"/>
              <a:t>Therefore, picking out a piece of evidence should come down to one simple question:</a:t>
            </a:r>
          </a:p>
          <a:p>
            <a:pPr lvl="4"/>
            <a:r>
              <a:rPr lang="en-US" sz="2800" dirty="0"/>
              <a:t>What are you trying to tell your audience?</a:t>
            </a:r>
          </a:p>
          <a:p>
            <a:pPr marL="264795" lvl="1"/>
            <a:endParaRPr lang="en-US" dirty="0"/>
          </a:p>
        </p:txBody>
      </p:sp>
    </p:spTree>
    <p:extLst>
      <p:ext uri="{BB962C8B-B14F-4D97-AF65-F5344CB8AC3E}">
        <p14:creationId xmlns:p14="http://schemas.microsoft.com/office/powerpoint/2010/main" val="81687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lnSpcReduction="10000"/>
          </a:bodyPr>
          <a:lstStyle/>
          <a:p>
            <a:r>
              <a:rPr lang="en-US" sz="3200" dirty="0">
                <a:solidFill>
                  <a:srgbClr val="FFFFFF"/>
                </a:solidFill>
              </a:rPr>
              <a:t>Example: </a:t>
            </a:r>
          </a:p>
          <a:p>
            <a:pPr marL="264795"/>
            <a:r>
              <a:rPr lang="en-US" sz="2800" dirty="0">
                <a:solidFill>
                  <a:schemeClr val="bg1">
                    <a:lumMod val="65000"/>
                  </a:schemeClr>
                </a:solidFill>
              </a:rPr>
              <a:t>Anne Frank was a girl who went into hiding for two and a half years during WWII to keep from being sent to a Nazi concentration camp; to keep sane, she wrote in a diary.</a:t>
            </a:r>
            <a:r>
              <a:rPr lang="en-US" sz="2800" dirty="0">
                <a:solidFill>
                  <a:schemeClr val="bg1"/>
                </a:solidFill>
              </a:rPr>
              <a:t> </a:t>
            </a:r>
            <a:r>
              <a:rPr lang="en-US" sz="2800" dirty="0">
                <a:solidFill>
                  <a:schemeClr val="bg1">
                    <a:lumMod val="65000"/>
                  </a:schemeClr>
                </a:solidFill>
              </a:rPr>
              <a:t>In "Who was Anne Frank?" By The United States Holocaust Memorial Musem of </a:t>
            </a:r>
            <a:r>
              <a:rPr lang="en-US" sz="2800" i="1" dirty="0">
                <a:solidFill>
                  <a:schemeClr val="bg1">
                    <a:lumMod val="65000"/>
                  </a:schemeClr>
                </a:solidFill>
              </a:rPr>
              <a:t>The Holocaust Encyclopedia</a:t>
            </a:r>
            <a:r>
              <a:rPr lang="en-US" sz="2800" dirty="0">
                <a:solidFill>
                  <a:schemeClr val="bg1">
                    <a:lumMod val="65000"/>
                  </a:schemeClr>
                </a:solidFill>
              </a:rPr>
              <a:t> shows Anne Frank's history and </a:t>
            </a:r>
            <a:r>
              <a:rPr lang="en-US" sz="2800">
                <a:solidFill>
                  <a:schemeClr val="bg1">
                    <a:lumMod val="65000"/>
                  </a:schemeClr>
                </a:solidFill>
              </a:rPr>
              <a:t>how she received her diary. </a:t>
            </a:r>
            <a:r>
              <a:rPr lang="en-US" sz="2800">
                <a:solidFill>
                  <a:schemeClr val="bg1"/>
                </a:solidFill>
              </a:rPr>
              <a:t>The author writes, "For two years, they lived in a secret attic apartment behind the office of the family-owned business at 263 Prinsengracht Street, which Anne referred to in her diary as the Secret Annex."</a:t>
            </a:r>
            <a:endParaRPr lang="en-US">
              <a:solidFill>
                <a:schemeClr val="bg1"/>
              </a:solidFill>
            </a:endParaRPr>
          </a:p>
          <a:p>
            <a:pPr marL="264795" lvl="1"/>
            <a:endParaRPr lang="en-US" sz="2800" dirty="0">
              <a:solidFill>
                <a:srgbClr val="FFFFFF"/>
              </a:solidFill>
            </a:endParaRPr>
          </a:p>
          <a:p>
            <a:pPr marL="264795" lvl="1"/>
            <a:r>
              <a:rPr lang="en-US" sz="2800">
                <a:solidFill>
                  <a:srgbClr val="FFFFFF"/>
                </a:solidFill>
              </a:rPr>
              <a:t>Add your own evidence!</a:t>
            </a:r>
            <a:endParaRPr lang="en-US" sz="2800" dirty="0">
              <a:solidFill>
                <a:srgbClr val="FFFFFF"/>
              </a:solidFill>
            </a:endParaRP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dirty="0">
                <a:solidFill>
                  <a:srgbClr val="FFFFFF"/>
                </a:solidFill>
              </a:rPr>
              <a:t>Add your evidence!</a:t>
            </a:r>
          </a:p>
        </p:txBody>
      </p:sp>
    </p:spTree>
    <p:extLst>
      <p:ext uri="{BB962C8B-B14F-4D97-AF65-F5344CB8AC3E}">
        <p14:creationId xmlns:p14="http://schemas.microsoft.com/office/powerpoint/2010/main" val="122412332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Body </a:t>
            </a:r>
            <a:r>
              <a:rPr lang="en-US"/>
              <a:t>Paragraph—explanation</a:t>
            </a:r>
            <a:endParaRPr lang="en-US"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533824" y="804333"/>
            <a:ext cx="7662927" cy="5821754"/>
          </a:xfrm>
        </p:spPr>
        <p:txBody>
          <a:bodyPr anchor="ctr">
            <a:normAutofit/>
          </a:bodyPr>
          <a:lstStyle/>
          <a:p>
            <a:pPr marL="457200" indent="-457200"/>
            <a:r>
              <a:rPr lang="en-US" sz="2800"/>
              <a:t>When explaining your evidence in an informative piece of writing, you want to make sure that your audience understands all the parts of the quote AND how it shows what you're trying to say. </a:t>
            </a:r>
            <a:endParaRPr lang="en-US" sz="2800" dirty="0"/>
          </a:p>
          <a:p>
            <a:pPr marL="457200" indent="-457200"/>
            <a:r>
              <a:rPr lang="en-US" sz="2800"/>
              <a:t>This way, they understand why you picked the topic.</a:t>
            </a:r>
            <a:endParaRPr lang="en-US" sz="2800" dirty="0"/>
          </a:p>
          <a:p>
            <a:pPr marL="457200" indent="-457200"/>
            <a:endParaRPr lang="en-US" sz="2800" dirty="0"/>
          </a:p>
          <a:p>
            <a:pPr marL="457200" indent="-457200"/>
            <a:r>
              <a:rPr lang="en-US" sz="2800"/>
              <a:t>Remember: you need TWICE as much explanation as your evidence!</a:t>
            </a:r>
            <a:endParaRPr lang="en-US" sz="2800" dirty="0"/>
          </a:p>
          <a:p>
            <a:pPr marL="457200" indent="-457200"/>
            <a:endParaRPr lang="en-US" sz="2800" dirty="0"/>
          </a:p>
          <a:p>
            <a:pPr marL="457200" indent="-457200"/>
            <a:r>
              <a:rPr lang="en-US" sz="2800"/>
              <a:t>If you can't answer WHY you picked that piece of evidence, then pick different evidence. Seriously. </a:t>
            </a:r>
            <a:endParaRPr lang="en-US" sz="2800" dirty="0"/>
          </a:p>
          <a:p>
            <a:pPr marL="264795" lvl="1"/>
            <a:endParaRPr lang="en-US" dirty="0"/>
          </a:p>
        </p:txBody>
      </p:sp>
    </p:spTree>
    <p:extLst>
      <p:ext uri="{BB962C8B-B14F-4D97-AF65-F5344CB8AC3E}">
        <p14:creationId xmlns:p14="http://schemas.microsoft.com/office/powerpoint/2010/main" val="244239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5638A-9AD1-46B5-9C67-76A47300105F}"/>
              </a:ext>
            </a:extLst>
          </p:cNvPr>
          <p:cNvSpPr>
            <a:spLocks noGrp="1"/>
          </p:cNvSpPr>
          <p:nvPr>
            <p:ph type="title"/>
          </p:nvPr>
        </p:nvSpPr>
        <p:spPr>
          <a:xfrm>
            <a:off x="1024128" y="585216"/>
            <a:ext cx="9720072" cy="1499616"/>
          </a:xfrm>
        </p:spPr>
        <p:txBody>
          <a:bodyPr>
            <a:normAutofit/>
          </a:bodyPr>
          <a:lstStyle/>
          <a:p>
            <a:r>
              <a:rPr lang="en-US" dirty="0"/>
              <a:t>Article reading</a:t>
            </a:r>
          </a:p>
        </p:txBody>
      </p:sp>
      <p:graphicFrame>
        <p:nvGraphicFramePr>
          <p:cNvPr id="5" name="Content Placeholder 2">
            <a:extLst>
              <a:ext uri="{FF2B5EF4-FFF2-40B4-BE49-F238E27FC236}">
                <a16:creationId xmlns:a16="http://schemas.microsoft.com/office/drawing/2014/main" id="{28BE8108-9492-474D-A3A3-702D0342B236}"/>
              </a:ext>
            </a:extLst>
          </p:cNvPr>
          <p:cNvGraphicFramePr>
            <a:graphicFrameLocks noGrp="1"/>
          </p:cNvGraphicFramePr>
          <p:nvPr>
            <p:ph idx="1"/>
            <p:extLst>
              <p:ext uri="{D42A27DB-BD31-4B8C-83A1-F6EECF244321}">
                <p14:modId xmlns:p14="http://schemas.microsoft.com/office/powerpoint/2010/main" val="2523710683"/>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1646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fontScale="85000" lnSpcReduction="20000"/>
          </a:bodyPr>
          <a:lstStyle/>
          <a:p>
            <a:r>
              <a:rPr lang="en-US" sz="3200" dirty="0">
                <a:solidFill>
                  <a:srgbClr val="FFFFFF"/>
                </a:solidFill>
              </a:rPr>
              <a:t>Example: </a:t>
            </a:r>
          </a:p>
          <a:p>
            <a:pPr marL="264795"/>
            <a:r>
              <a:rPr lang="en-US" sz="2800" dirty="0">
                <a:solidFill>
                  <a:schemeClr val="bg1">
                    <a:lumMod val="65000"/>
                  </a:schemeClr>
                </a:solidFill>
              </a:rPr>
              <a:t>Anne Frank was a girl who went into hiding for two and a half years during WWII to keep from being sent to a Nazi concentration camp; to keep sane, she wrote in a diary.</a:t>
            </a:r>
            <a:r>
              <a:rPr lang="en-US" sz="2800" dirty="0">
                <a:solidFill>
                  <a:schemeClr val="bg1"/>
                </a:solidFill>
              </a:rPr>
              <a:t> </a:t>
            </a:r>
            <a:r>
              <a:rPr lang="en-US" sz="2800" dirty="0">
                <a:solidFill>
                  <a:schemeClr val="bg1">
                    <a:lumMod val="65000"/>
                  </a:schemeClr>
                </a:solidFill>
              </a:rPr>
              <a:t>In "Who was Anne Frank?" By The United States Holocaust Memorial Musem of </a:t>
            </a:r>
            <a:r>
              <a:rPr lang="en-US" sz="2800" i="1" dirty="0">
                <a:solidFill>
                  <a:schemeClr val="bg1">
                    <a:lumMod val="65000"/>
                  </a:schemeClr>
                </a:solidFill>
              </a:rPr>
              <a:t>The Holocaust Encyclopedia</a:t>
            </a:r>
            <a:r>
              <a:rPr lang="en-US" sz="2800" dirty="0">
                <a:solidFill>
                  <a:schemeClr val="bg1">
                    <a:lumMod val="65000"/>
                  </a:schemeClr>
                </a:solidFill>
              </a:rPr>
              <a:t> shows Anne Frank's history and </a:t>
            </a:r>
            <a:r>
              <a:rPr lang="en-US" sz="2800">
                <a:solidFill>
                  <a:schemeClr val="bg1">
                    <a:lumMod val="65000"/>
                  </a:schemeClr>
                </a:solidFill>
              </a:rPr>
              <a:t>how she received her diary. The author writes, "For two years, they lived in a secret attic apartment behind the office of the family-owned business at 263 Prinsengracht Street, which Anne referred to in her diary as the Secret Annex."</a:t>
            </a:r>
            <a:r>
              <a:rPr lang="en-US" sz="2800">
                <a:solidFill>
                  <a:schemeClr val="bg1"/>
                </a:solidFill>
              </a:rPr>
              <a:t> This evidence shows two things: one, that Anne Frank spent two years in hidiing in a tiny apartment, and two, that she wrote in her diary often. As a girl going through her formative years in hiding, Anne had to incorporate some way to express her feelings—and she did that through writing in her diary.</a:t>
            </a:r>
            <a:endParaRPr lang="en-US">
              <a:solidFill>
                <a:schemeClr val="bg1"/>
              </a:solidFill>
            </a:endParaRPr>
          </a:p>
          <a:p>
            <a:pPr marL="264795" lvl="1"/>
            <a:endParaRPr lang="en-US" sz="2800" dirty="0">
              <a:solidFill>
                <a:srgbClr val="FFFFFF"/>
              </a:solidFill>
            </a:endParaRPr>
          </a:p>
          <a:p>
            <a:pPr marL="264795" lvl="1"/>
            <a:r>
              <a:rPr lang="en-US" sz="2800">
                <a:solidFill>
                  <a:srgbClr val="FFFFFF"/>
                </a:solidFill>
              </a:rPr>
              <a:t>Write your own explanation to your evidence!</a:t>
            </a:r>
            <a:endParaRPr lang="en-US" sz="2800" dirty="0">
              <a:solidFill>
                <a:srgbClr val="FFFFFF"/>
              </a:solidFill>
            </a:endParaRP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a:solidFill>
                  <a:srgbClr val="FFFFFF"/>
                </a:solidFill>
              </a:rPr>
              <a:t>Write your explanation!</a:t>
            </a:r>
          </a:p>
        </p:txBody>
      </p:sp>
    </p:spTree>
    <p:extLst>
      <p:ext uri="{BB962C8B-B14F-4D97-AF65-F5344CB8AC3E}">
        <p14:creationId xmlns:p14="http://schemas.microsoft.com/office/powerpoint/2010/main" val="304298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Body </a:t>
            </a:r>
            <a:r>
              <a:rPr lang="en-US"/>
              <a:t>Paragraph—Conclusion</a:t>
            </a:r>
            <a:endParaRPr lang="en-US"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533824" y="804333"/>
            <a:ext cx="7662927" cy="5821754"/>
          </a:xfrm>
        </p:spPr>
        <p:txBody>
          <a:bodyPr anchor="ctr">
            <a:normAutofit/>
          </a:bodyPr>
          <a:lstStyle/>
          <a:p>
            <a:pPr marL="457200" indent="-457200"/>
            <a:r>
              <a:rPr lang="en-US" sz="2800"/>
              <a:t>Before moving on to your next topic, lead your reader to feel as though they've learned everything you wanted them to out of that paragraph.</a:t>
            </a:r>
            <a:endParaRPr lang="en-US"/>
          </a:p>
          <a:p>
            <a:pPr marL="457200" indent="-457200"/>
            <a:endParaRPr lang="en-US" sz="2800" dirty="0"/>
          </a:p>
          <a:p>
            <a:pPr marL="457200" indent="-457200"/>
            <a:r>
              <a:rPr lang="en-US" sz="2800"/>
              <a:t>The best way to do that is through your conclusion.</a:t>
            </a:r>
            <a:endParaRPr lang="en-US"/>
          </a:p>
          <a:p>
            <a:pPr marL="457200" indent="-457200"/>
            <a:endParaRPr lang="en-US" sz="2800" dirty="0"/>
          </a:p>
          <a:p>
            <a:pPr marL="457200" indent="-457200"/>
            <a:r>
              <a:rPr lang="en-US" sz="2800"/>
              <a:t>This should be a concise, one-sentence summary of what you wrote in the body paragraph. </a:t>
            </a:r>
            <a:endParaRPr lang="en-US" dirty="0"/>
          </a:p>
          <a:p>
            <a:pPr lvl="3"/>
            <a:r>
              <a:rPr lang="en-US" sz="2800"/>
              <a:t>This serves as a reminder to your reader before you move on to the next point. </a:t>
            </a:r>
          </a:p>
          <a:p>
            <a:pPr marL="457200" lvl="3" indent="0">
              <a:buNone/>
            </a:pPr>
            <a:endParaRPr lang="en-US" sz="2800" dirty="0"/>
          </a:p>
          <a:p>
            <a:pPr marL="264795" lvl="1"/>
            <a:endParaRPr lang="en-US" dirty="0"/>
          </a:p>
        </p:txBody>
      </p:sp>
    </p:spTree>
    <p:extLst>
      <p:ext uri="{BB962C8B-B14F-4D97-AF65-F5344CB8AC3E}">
        <p14:creationId xmlns:p14="http://schemas.microsoft.com/office/powerpoint/2010/main" val="1058401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fontScale="77500" lnSpcReduction="20000"/>
          </a:bodyPr>
          <a:lstStyle/>
          <a:p>
            <a:r>
              <a:rPr lang="en-US" sz="3200" dirty="0">
                <a:solidFill>
                  <a:srgbClr val="FFFFFF"/>
                </a:solidFill>
              </a:rPr>
              <a:t>Example: </a:t>
            </a:r>
          </a:p>
          <a:p>
            <a:pPr marL="264795"/>
            <a:r>
              <a:rPr lang="en-US" sz="2800" dirty="0">
                <a:solidFill>
                  <a:schemeClr val="bg1">
                    <a:lumMod val="65000"/>
                  </a:schemeClr>
                </a:solidFill>
              </a:rPr>
              <a:t>Anne Frank was a girl who went into hiding for two and a half years during WWII to keep from being sent to a Nazi concentration camp; to keep sane, she wrote in a diary.</a:t>
            </a:r>
            <a:r>
              <a:rPr lang="en-US" sz="2800" dirty="0">
                <a:solidFill>
                  <a:schemeClr val="bg1"/>
                </a:solidFill>
              </a:rPr>
              <a:t> </a:t>
            </a:r>
            <a:r>
              <a:rPr lang="en-US" sz="2800" dirty="0">
                <a:solidFill>
                  <a:schemeClr val="bg1">
                    <a:lumMod val="65000"/>
                  </a:schemeClr>
                </a:solidFill>
              </a:rPr>
              <a:t>In "Who was Anne Frank?" By The United States Holocaust Memorial Musem of </a:t>
            </a:r>
            <a:r>
              <a:rPr lang="en-US" sz="2800" i="1" dirty="0">
                <a:solidFill>
                  <a:schemeClr val="bg1">
                    <a:lumMod val="65000"/>
                  </a:schemeClr>
                </a:solidFill>
              </a:rPr>
              <a:t>The Holocaust Encyclopedia</a:t>
            </a:r>
            <a:r>
              <a:rPr lang="en-US" sz="2800" dirty="0">
                <a:solidFill>
                  <a:schemeClr val="bg1">
                    <a:lumMod val="65000"/>
                  </a:schemeClr>
                </a:solidFill>
              </a:rPr>
              <a:t> shows Anne Frank's history and </a:t>
            </a:r>
            <a:r>
              <a:rPr lang="en-US" sz="2800">
                <a:solidFill>
                  <a:schemeClr val="bg1">
                    <a:lumMod val="65000"/>
                  </a:schemeClr>
                </a:solidFill>
              </a:rPr>
              <a:t>how she received her diary. The author writes, "For two years, they lived in a secret attic apartment behind the office of the family-owned business at 263 Prinsengracht Street, which Anne referred to in her diary as the Secret Annex."</a:t>
            </a:r>
            <a:r>
              <a:rPr lang="en-US" sz="2800" dirty="0">
                <a:solidFill>
                  <a:schemeClr val="bg1"/>
                </a:solidFill>
              </a:rPr>
              <a:t> </a:t>
            </a:r>
            <a:r>
              <a:rPr lang="en-US" sz="2800">
                <a:solidFill>
                  <a:schemeClr val="bg1">
                    <a:lumMod val="65000"/>
                  </a:schemeClr>
                </a:solidFill>
              </a:rPr>
              <a:t>This evidence shows two things: one, that Anne Frank spent two years in hidiing in a tiny apartment, and two, that she wrote in her diary often. As a girl going through her formative years in hiding, Anne had to incorporate some way to express her feelings—and she did that through writing in her diary. </a:t>
            </a:r>
            <a:r>
              <a:rPr lang="en-US" sz="2800">
                <a:solidFill>
                  <a:schemeClr val="bg1"/>
                </a:solidFill>
              </a:rPr>
              <a:t>Anne Frank spent much of her pre-teen and teenage years doing that which crrent teenagers cannot imagine: fearing for her life.</a:t>
            </a:r>
            <a:endParaRPr lang="en-US">
              <a:solidFill>
                <a:schemeClr val="bg1"/>
              </a:solidFill>
            </a:endParaRPr>
          </a:p>
          <a:p>
            <a:pPr marL="264795" lvl="1"/>
            <a:endParaRPr lang="en-US" sz="2800" dirty="0">
              <a:solidFill>
                <a:srgbClr val="FFFFFF"/>
              </a:solidFill>
            </a:endParaRPr>
          </a:p>
          <a:p>
            <a:pPr marL="264795" lvl="1"/>
            <a:r>
              <a:rPr lang="en-US" sz="2800">
                <a:solidFill>
                  <a:srgbClr val="FFFFFF"/>
                </a:solidFill>
              </a:rPr>
              <a:t>Write your conclusion!</a:t>
            </a:r>
            <a:endParaRPr lang="en-US" sz="2800" dirty="0">
              <a:solidFill>
                <a:srgbClr val="FFFFFF"/>
              </a:solidFill>
            </a:endParaRP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a:solidFill>
                  <a:srgbClr val="FFFFFF"/>
                </a:solidFill>
              </a:rPr>
              <a:t>Write your COnclusion</a:t>
            </a:r>
            <a:r>
              <a:rPr lang="en-US" dirty="0">
                <a:solidFill>
                  <a:srgbClr val="FFFFFF"/>
                </a:solidFill>
              </a:rPr>
              <a:t>!</a:t>
            </a:r>
          </a:p>
        </p:txBody>
      </p:sp>
    </p:spTree>
    <p:extLst>
      <p:ext uri="{BB962C8B-B14F-4D97-AF65-F5344CB8AC3E}">
        <p14:creationId xmlns:p14="http://schemas.microsoft.com/office/powerpoint/2010/main" val="320523970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238970C-19DE-438D-80D2-5CF9690551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B1E3F6-167B-40F3-B303-9A931BAB97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365356" y="810275"/>
            <a:ext cx="7020747" cy="5229630"/>
          </a:xfrm>
        </p:spPr>
        <p:txBody>
          <a:bodyPr vert="horz" lIns="91440" tIns="45720" rIns="91440" bIns="45720" rtlCol="0" anchor="ctr">
            <a:normAutofit/>
          </a:bodyPr>
          <a:lstStyle/>
          <a:p>
            <a:pPr algn="l"/>
            <a:r>
              <a:rPr lang="en-US" sz="6600">
                <a:solidFill>
                  <a:srgbClr val="FFFFFF"/>
                </a:solidFill>
              </a:rPr>
              <a:t>Share your body paragraph!</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88661" y="810275"/>
            <a:ext cx="2949542" cy="5229630"/>
          </a:xfrm>
        </p:spPr>
        <p:txBody>
          <a:bodyPr vert="horz" lIns="91440" tIns="45720" rIns="91440" bIns="45720" rtlCol="0" anchor="ctr">
            <a:normAutofit/>
          </a:bodyPr>
          <a:lstStyle/>
          <a:p>
            <a:pPr algn="r"/>
            <a:r>
              <a:rPr lang="en-US" sz="2400">
                <a:solidFill>
                  <a:srgbClr val="FFFFFF"/>
                </a:solidFill>
              </a:rPr>
              <a:t>With a partner, share your body paragraph with them.</a:t>
            </a:r>
          </a:p>
        </p:txBody>
      </p:sp>
      <p:cxnSp>
        <p:nvCxnSpPr>
          <p:cNvPr id="16" name="Straight Connector 15">
            <a:extLst>
              <a:ext uri="{FF2B5EF4-FFF2-40B4-BE49-F238E27FC236}">
                <a16:creationId xmlns:a16="http://schemas.microsoft.com/office/drawing/2014/main" id="{40465A9A-0B0E-4D7B-8150-D098AC71B3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96290"/>
            <a:ext cx="0" cy="3657600"/>
          </a:xfrm>
          <a:prstGeom prst="line">
            <a:avLst/>
          </a:prstGeom>
          <a:ln w="19050">
            <a:solidFill>
              <a:srgbClr val="FFFFFF">
                <a:alpha val="7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148866"/>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4C0648FB-4388-443C-8D4E-4A9FF0336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1286933" y="4960137"/>
            <a:ext cx="9618133" cy="1333087"/>
          </a:xfrm>
        </p:spPr>
        <p:txBody>
          <a:bodyPr vert="horz" lIns="91440" tIns="45720" rIns="91440" bIns="45720" rtlCol="0" anchor="t">
            <a:normAutofit/>
          </a:bodyPr>
          <a:lstStyle/>
          <a:p>
            <a:r>
              <a:rPr lang="en-US" sz="2000"/>
              <a:t>In class, write your second body paragraph using the tools that we've learned. </a:t>
            </a:r>
          </a:p>
          <a:p>
            <a:endParaRPr lang="en-US" sz="2000"/>
          </a:p>
          <a:p>
            <a:r>
              <a:rPr lang="en-US" sz="2000"/>
              <a:t>Ask questions if you are unsure what goes next!</a:t>
            </a:r>
          </a:p>
        </p:txBody>
      </p:sp>
      <p:sp>
        <p:nvSpPr>
          <p:cNvPr id="27" name="Rectangle 26">
            <a:extLst>
              <a:ext uri="{FF2B5EF4-FFF2-40B4-BE49-F238E27FC236}">
                <a16:creationId xmlns:a16="http://schemas.microsoft.com/office/drawing/2014/main" id="{4A8D762E-DA8D-419A-BA44-68B93D3D92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1286933" y="977048"/>
            <a:ext cx="9618133" cy="2960980"/>
          </a:xfrm>
        </p:spPr>
        <p:txBody>
          <a:bodyPr vert="horz" lIns="91440" tIns="45720" rIns="91440" bIns="45720" rtlCol="0" anchor="b">
            <a:normAutofit/>
          </a:bodyPr>
          <a:lstStyle/>
          <a:p>
            <a:pPr algn="l"/>
            <a:r>
              <a:rPr lang="en-US" sz="6600">
                <a:solidFill>
                  <a:srgbClr val="FFFFFF"/>
                </a:solidFill>
              </a:rPr>
              <a:t>Write your body paragraph!</a:t>
            </a:r>
          </a:p>
        </p:txBody>
      </p:sp>
    </p:spTree>
    <p:extLst>
      <p:ext uri="{BB962C8B-B14F-4D97-AF65-F5344CB8AC3E}">
        <p14:creationId xmlns:p14="http://schemas.microsoft.com/office/powerpoint/2010/main" val="1607849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367B7D-BBAD-4F77-A617-0F6547AD2AAB}"/>
              </a:ext>
            </a:extLst>
          </p:cNvPr>
          <p:cNvSpPr>
            <a:spLocks noGrp="1"/>
          </p:cNvSpPr>
          <p:nvPr>
            <p:ph type="title"/>
          </p:nvPr>
        </p:nvSpPr>
        <p:spPr>
          <a:xfrm>
            <a:off x="964788" y="804333"/>
            <a:ext cx="3302412" cy="5249334"/>
          </a:xfrm>
        </p:spPr>
        <p:txBody>
          <a:bodyPr>
            <a:normAutofit/>
          </a:bodyPr>
          <a:lstStyle/>
          <a:p>
            <a:pPr algn="r"/>
            <a:r>
              <a:rPr lang="en-US">
                <a:solidFill>
                  <a:srgbClr val="FFFFFF"/>
                </a:solidFill>
              </a:rPr>
              <a:t>Body Paragraph Order</a:t>
            </a:r>
          </a:p>
        </p:txBody>
      </p:sp>
      <p:sp>
        <p:nvSpPr>
          <p:cNvPr id="3" name="Content Placeholder 2">
            <a:extLst>
              <a:ext uri="{FF2B5EF4-FFF2-40B4-BE49-F238E27FC236}">
                <a16:creationId xmlns:a16="http://schemas.microsoft.com/office/drawing/2014/main" id="{BB24350D-1C43-4131-B7FE-E72E4F93C8A9}"/>
              </a:ext>
            </a:extLst>
          </p:cNvPr>
          <p:cNvSpPr>
            <a:spLocks noGrp="1"/>
          </p:cNvSpPr>
          <p:nvPr>
            <p:ph idx="1"/>
          </p:nvPr>
        </p:nvSpPr>
        <p:spPr>
          <a:xfrm>
            <a:off x="5109882" y="804333"/>
            <a:ext cx="6147169" cy="5249334"/>
          </a:xfrm>
        </p:spPr>
        <p:txBody>
          <a:bodyPr vert="horz" lIns="45720" tIns="45720" rIns="45720" bIns="45720" rtlCol="0" anchor="ctr">
            <a:normAutofit/>
          </a:bodyPr>
          <a:lstStyle/>
          <a:p>
            <a:r>
              <a:rPr lang="en-US" sz="4000"/>
              <a:t>Topic Sentence(s)</a:t>
            </a:r>
          </a:p>
          <a:p>
            <a:r>
              <a:rPr lang="en-US" sz="4000"/>
              <a:t>Authorization</a:t>
            </a:r>
          </a:p>
          <a:p>
            <a:r>
              <a:rPr lang="en-US" sz="4000"/>
              <a:t>Evidence</a:t>
            </a:r>
          </a:p>
          <a:p>
            <a:r>
              <a:rPr lang="en-US" sz="4000"/>
              <a:t>Explanation</a:t>
            </a:r>
          </a:p>
          <a:p>
            <a:pPr marL="264795" lvl="1"/>
            <a:r>
              <a:rPr lang="en-US" sz="3600"/>
              <a:t>Twice as much as your evidence!</a:t>
            </a:r>
          </a:p>
          <a:p>
            <a:r>
              <a:rPr lang="en-US" sz="4000"/>
              <a:t>Conclusion</a:t>
            </a:r>
            <a:endParaRPr lang="en-US" sz="4000" dirty="0"/>
          </a:p>
        </p:txBody>
      </p:sp>
    </p:spTree>
    <p:extLst>
      <p:ext uri="{BB962C8B-B14F-4D97-AF65-F5344CB8AC3E}">
        <p14:creationId xmlns:p14="http://schemas.microsoft.com/office/powerpoint/2010/main" val="2635555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238970C-19DE-438D-80D2-5CF9690551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B1E3F6-167B-40F3-B303-9A931BAB97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365356" y="810275"/>
            <a:ext cx="7020747" cy="5229630"/>
          </a:xfrm>
        </p:spPr>
        <p:txBody>
          <a:bodyPr vert="horz" lIns="91440" tIns="45720" rIns="91440" bIns="45720" rtlCol="0" anchor="ctr">
            <a:normAutofit/>
          </a:bodyPr>
          <a:lstStyle/>
          <a:p>
            <a:pPr algn="l"/>
            <a:r>
              <a:rPr lang="en-US" sz="6600">
                <a:solidFill>
                  <a:srgbClr val="FFFFFF"/>
                </a:solidFill>
              </a:rPr>
              <a:t>Share your body paragraph!</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88661" y="810275"/>
            <a:ext cx="2949542" cy="5229630"/>
          </a:xfrm>
        </p:spPr>
        <p:txBody>
          <a:bodyPr vert="horz" lIns="91440" tIns="45720" rIns="91440" bIns="45720" rtlCol="0" anchor="ctr">
            <a:normAutofit/>
          </a:bodyPr>
          <a:lstStyle/>
          <a:p>
            <a:pPr algn="r"/>
            <a:r>
              <a:rPr lang="en-US" sz="2400">
                <a:solidFill>
                  <a:srgbClr val="FFFFFF"/>
                </a:solidFill>
              </a:rPr>
              <a:t>With a partner, share your body paragraph with them.</a:t>
            </a:r>
          </a:p>
        </p:txBody>
      </p:sp>
      <p:cxnSp>
        <p:nvCxnSpPr>
          <p:cNvPr id="16" name="Straight Connector 15">
            <a:extLst>
              <a:ext uri="{FF2B5EF4-FFF2-40B4-BE49-F238E27FC236}">
                <a16:creationId xmlns:a16="http://schemas.microsoft.com/office/drawing/2014/main" id="{40465A9A-0B0E-4D7B-8150-D098AC71B3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96290"/>
            <a:ext cx="0" cy="3657600"/>
          </a:xfrm>
          <a:prstGeom prst="line">
            <a:avLst/>
          </a:prstGeom>
          <a:ln w="19050">
            <a:solidFill>
              <a:srgbClr val="FFFFFF">
                <a:alpha val="7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089675"/>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4C0648FB-4388-443C-8D4E-4A9FF0336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1286933" y="4960137"/>
            <a:ext cx="9618133" cy="1333087"/>
          </a:xfrm>
        </p:spPr>
        <p:txBody>
          <a:bodyPr vert="horz" lIns="91440" tIns="45720" rIns="91440" bIns="45720" rtlCol="0" anchor="t">
            <a:normAutofit/>
          </a:bodyPr>
          <a:lstStyle/>
          <a:p>
            <a:r>
              <a:rPr lang="en-US" sz="2000"/>
              <a:t>In class, write your third body paragraph using the tools that we've learned. </a:t>
            </a:r>
          </a:p>
          <a:p>
            <a:endParaRPr lang="en-US" sz="2000"/>
          </a:p>
          <a:p>
            <a:r>
              <a:rPr lang="en-US" sz="2000"/>
              <a:t>Ask questions if you are unsure what goes next!</a:t>
            </a:r>
          </a:p>
        </p:txBody>
      </p:sp>
      <p:sp>
        <p:nvSpPr>
          <p:cNvPr id="27" name="Rectangle 26">
            <a:extLst>
              <a:ext uri="{FF2B5EF4-FFF2-40B4-BE49-F238E27FC236}">
                <a16:creationId xmlns:a16="http://schemas.microsoft.com/office/drawing/2014/main" id="{4A8D762E-DA8D-419A-BA44-68B93D3D92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1286933" y="977048"/>
            <a:ext cx="9618133" cy="2960980"/>
          </a:xfrm>
        </p:spPr>
        <p:txBody>
          <a:bodyPr vert="horz" lIns="91440" tIns="45720" rIns="91440" bIns="45720" rtlCol="0" anchor="b">
            <a:normAutofit/>
          </a:bodyPr>
          <a:lstStyle/>
          <a:p>
            <a:pPr algn="l"/>
            <a:r>
              <a:rPr lang="en-US" sz="6600">
                <a:solidFill>
                  <a:srgbClr val="FFFFFF"/>
                </a:solidFill>
              </a:rPr>
              <a:t>Write your body paragraph!</a:t>
            </a:r>
          </a:p>
        </p:txBody>
      </p:sp>
    </p:spTree>
    <p:extLst>
      <p:ext uri="{BB962C8B-B14F-4D97-AF65-F5344CB8AC3E}">
        <p14:creationId xmlns:p14="http://schemas.microsoft.com/office/powerpoint/2010/main" val="1936298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367B7D-BBAD-4F77-A617-0F6547AD2AAB}"/>
              </a:ext>
            </a:extLst>
          </p:cNvPr>
          <p:cNvSpPr>
            <a:spLocks noGrp="1"/>
          </p:cNvSpPr>
          <p:nvPr>
            <p:ph type="title"/>
          </p:nvPr>
        </p:nvSpPr>
        <p:spPr>
          <a:xfrm>
            <a:off x="964788" y="804333"/>
            <a:ext cx="3302412" cy="5249334"/>
          </a:xfrm>
        </p:spPr>
        <p:txBody>
          <a:bodyPr>
            <a:normAutofit/>
          </a:bodyPr>
          <a:lstStyle/>
          <a:p>
            <a:pPr algn="r"/>
            <a:r>
              <a:rPr lang="en-US">
                <a:solidFill>
                  <a:srgbClr val="FFFFFF"/>
                </a:solidFill>
              </a:rPr>
              <a:t>Body Paragraph Order</a:t>
            </a:r>
          </a:p>
        </p:txBody>
      </p:sp>
      <p:sp>
        <p:nvSpPr>
          <p:cNvPr id="3" name="Content Placeholder 2">
            <a:extLst>
              <a:ext uri="{FF2B5EF4-FFF2-40B4-BE49-F238E27FC236}">
                <a16:creationId xmlns:a16="http://schemas.microsoft.com/office/drawing/2014/main" id="{BB24350D-1C43-4131-B7FE-E72E4F93C8A9}"/>
              </a:ext>
            </a:extLst>
          </p:cNvPr>
          <p:cNvSpPr>
            <a:spLocks noGrp="1"/>
          </p:cNvSpPr>
          <p:nvPr>
            <p:ph idx="1"/>
          </p:nvPr>
        </p:nvSpPr>
        <p:spPr>
          <a:xfrm>
            <a:off x="5109882" y="804333"/>
            <a:ext cx="6147169" cy="5249334"/>
          </a:xfrm>
        </p:spPr>
        <p:txBody>
          <a:bodyPr vert="horz" lIns="45720" tIns="45720" rIns="45720" bIns="45720" rtlCol="0" anchor="ctr">
            <a:normAutofit/>
          </a:bodyPr>
          <a:lstStyle/>
          <a:p>
            <a:r>
              <a:rPr lang="en-US" sz="4000"/>
              <a:t>Topic Sentence(s)</a:t>
            </a:r>
          </a:p>
          <a:p>
            <a:r>
              <a:rPr lang="en-US" sz="4000"/>
              <a:t>Authorization</a:t>
            </a:r>
          </a:p>
          <a:p>
            <a:r>
              <a:rPr lang="en-US" sz="4000"/>
              <a:t>Evidence</a:t>
            </a:r>
          </a:p>
          <a:p>
            <a:r>
              <a:rPr lang="en-US" sz="4000"/>
              <a:t>Explanation</a:t>
            </a:r>
          </a:p>
          <a:p>
            <a:pPr marL="264795" lvl="1"/>
            <a:r>
              <a:rPr lang="en-US" sz="3600"/>
              <a:t>Twice as much as your evidence!</a:t>
            </a:r>
          </a:p>
          <a:p>
            <a:r>
              <a:rPr lang="en-US" sz="4000"/>
              <a:t>Conclusion</a:t>
            </a:r>
            <a:endParaRPr lang="en-US" sz="4000" dirty="0"/>
          </a:p>
        </p:txBody>
      </p:sp>
    </p:spTree>
    <p:extLst>
      <p:ext uri="{BB962C8B-B14F-4D97-AF65-F5344CB8AC3E}">
        <p14:creationId xmlns:p14="http://schemas.microsoft.com/office/powerpoint/2010/main" val="3952676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238970C-19DE-438D-80D2-5CF9690551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B1E3F6-167B-40F3-B303-9A931BAB97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365356" y="810275"/>
            <a:ext cx="7020747" cy="5229630"/>
          </a:xfrm>
        </p:spPr>
        <p:txBody>
          <a:bodyPr vert="horz" lIns="91440" tIns="45720" rIns="91440" bIns="45720" rtlCol="0" anchor="ctr">
            <a:normAutofit/>
          </a:bodyPr>
          <a:lstStyle/>
          <a:p>
            <a:pPr algn="l"/>
            <a:r>
              <a:rPr lang="en-US" sz="6600">
                <a:solidFill>
                  <a:srgbClr val="FFFFFF"/>
                </a:solidFill>
              </a:rPr>
              <a:t>Share your body paragraph!</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88661" y="810275"/>
            <a:ext cx="2949542" cy="5229630"/>
          </a:xfrm>
        </p:spPr>
        <p:txBody>
          <a:bodyPr vert="horz" lIns="91440" tIns="45720" rIns="91440" bIns="45720" rtlCol="0" anchor="ctr">
            <a:normAutofit/>
          </a:bodyPr>
          <a:lstStyle/>
          <a:p>
            <a:pPr algn="r"/>
            <a:r>
              <a:rPr lang="en-US" sz="2400">
                <a:solidFill>
                  <a:srgbClr val="FFFFFF"/>
                </a:solidFill>
              </a:rPr>
              <a:t>With a partner, share your body paragraph with them.</a:t>
            </a:r>
          </a:p>
        </p:txBody>
      </p:sp>
      <p:cxnSp>
        <p:nvCxnSpPr>
          <p:cNvPr id="16" name="Straight Connector 15">
            <a:extLst>
              <a:ext uri="{FF2B5EF4-FFF2-40B4-BE49-F238E27FC236}">
                <a16:creationId xmlns:a16="http://schemas.microsoft.com/office/drawing/2014/main" id="{40465A9A-0B0E-4D7B-8150-D098AC71B3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96290"/>
            <a:ext cx="0" cy="3657600"/>
          </a:xfrm>
          <a:prstGeom prst="line">
            <a:avLst/>
          </a:prstGeom>
          <a:ln w="19050">
            <a:solidFill>
              <a:srgbClr val="FFFFFF">
                <a:alpha val="7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92579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90521-D3AD-41D5-96EF-20F3DD33D0B8}"/>
              </a:ext>
            </a:extLst>
          </p:cNvPr>
          <p:cNvSpPr>
            <a:spLocks noGrp="1"/>
          </p:cNvSpPr>
          <p:nvPr>
            <p:ph type="title"/>
          </p:nvPr>
        </p:nvSpPr>
        <p:spPr>
          <a:xfrm>
            <a:off x="964788" y="804333"/>
            <a:ext cx="3391900" cy="5249334"/>
          </a:xfrm>
        </p:spPr>
        <p:txBody>
          <a:bodyPr>
            <a:normAutofit/>
          </a:bodyPr>
          <a:lstStyle/>
          <a:p>
            <a:pPr algn="r"/>
            <a:r>
              <a:rPr lang="en-US" dirty="0"/>
              <a:t>How to organize the whole essay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2BA0FEA-7789-49C6-AB70-F4E774212D21}"/>
              </a:ext>
            </a:extLst>
          </p:cNvPr>
          <p:cNvSpPr>
            <a:spLocks noGrp="1"/>
          </p:cNvSpPr>
          <p:nvPr>
            <p:ph idx="1"/>
          </p:nvPr>
        </p:nvSpPr>
        <p:spPr>
          <a:xfrm>
            <a:off x="4719769" y="92766"/>
            <a:ext cx="7200961" cy="6639338"/>
          </a:xfrm>
        </p:spPr>
        <p:txBody>
          <a:bodyPr anchor="ctr">
            <a:normAutofit/>
          </a:bodyPr>
          <a:lstStyle/>
          <a:p>
            <a:r>
              <a:rPr lang="en-US" sz="2800" dirty="0"/>
              <a:t>In an informative essay, you want to organize your essay by which of your pieces of information you feel are the strongest. </a:t>
            </a:r>
          </a:p>
          <a:p>
            <a:r>
              <a:rPr lang="en-US" sz="2800" dirty="0"/>
              <a:t>Introduction</a:t>
            </a:r>
          </a:p>
          <a:p>
            <a:pPr marL="264795" lvl="1"/>
            <a:r>
              <a:rPr lang="en-US" sz="2400" dirty="0"/>
              <a:t>Thesis: (You can write your thesis in here)</a:t>
            </a:r>
          </a:p>
          <a:p>
            <a:r>
              <a:rPr lang="en-US" sz="2800" dirty="0"/>
              <a:t>2</a:t>
            </a:r>
            <a:r>
              <a:rPr lang="en-US" sz="2800" baseline="30000" dirty="0"/>
              <a:t>nd</a:t>
            </a:r>
            <a:r>
              <a:rPr lang="en-US" sz="2800" dirty="0"/>
              <a:t> strongest point</a:t>
            </a:r>
          </a:p>
          <a:p>
            <a:r>
              <a:rPr lang="en-US" sz="2800" dirty="0"/>
              <a:t>3</a:t>
            </a:r>
            <a:r>
              <a:rPr lang="en-US" sz="2800" baseline="30000" dirty="0"/>
              <a:t>rd</a:t>
            </a:r>
            <a:r>
              <a:rPr lang="en-US" sz="2800" dirty="0"/>
              <a:t> strongest point</a:t>
            </a:r>
          </a:p>
          <a:p>
            <a:r>
              <a:rPr lang="en-US" sz="2800" dirty="0"/>
              <a:t>1</a:t>
            </a:r>
            <a:r>
              <a:rPr lang="en-US" sz="2800" baseline="30000" dirty="0"/>
              <a:t>st</a:t>
            </a:r>
            <a:r>
              <a:rPr lang="en-US" sz="2800" dirty="0"/>
              <a:t> strongest point</a:t>
            </a:r>
          </a:p>
          <a:p>
            <a:r>
              <a:rPr lang="en-US" sz="2800" dirty="0"/>
              <a:t>Conclusion</a:t>
            </a:r>
          </a:p>
          <a:p>
            <a:r>
              <a:rPr lang="en-US" sz="2800" dirty="0"/>
              <a:t>This will feel out of order, but it’s a good way to get your information to your audience. They will remember the first and last point you make, but not the stuff in the middle. </a:t>
            </a:r>
          </a:p>
        </p:txBody>
      </p:sp>
    </p:spTree>
    <p:extLst>
      <p:ext uri="{BB962C8B-B14F-4D97-AF65-F5344CB8AC3E}">
        <p14:creationId xmlns:p14="http://schemas.microsoft.com/office/powerpoint/2010/main" val="1106056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a:t>
            </a:r>
            <a:r>
              <a:rPr lang="en-US"/>
              <a:t>Conclusion—Restated Thesis</a:t>
            </a:r>
            <a:endParaRPr lang="en-US"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950767" y="804333"/>
            <a:ext cx="7245984" cy="5821754"/>
          </a:xfrm>
        </p:spPr>
        <p:txBody>
          <a:bodyPr anchor="ctr">
            <a:normAutofit/>
          </a:bodyPr>
          <a:lstStyle/>
          <a:p>
            <a:pPr marL="0" indent="0">
              <a:buNone/>
            </a:pPr>
            <a:endParaRPr lang="en-US" sz="2800" dirty="0"/>
          </a:p>
          <a:p>
            <a:pPr marL="0" indent="0">
              <a:buNone/>
            </a:pPr>
            <a:r>
              <a:rPr lang="en-US" sz="2800"/>
              <a:t>At the beginning of your conclusion paragraph, restate your thesis statement in different words.</a:t>
            </a:r>
            <a:endParaRPr lang="en-US"/>
          </a:p>
          <a:p>
            <a:pPr marL="264795" lvl="1"/>
            <a:r>
              <a:rPr lang="en-US" sz="2400"/>
              <a:t>This will remind your audience what you were trying to prove.</a:t>
            </a:r>
          </a:p>
          <a:p>
            <a:r>
              <a:rPr lang="en-US" sz="2800"/>
              <a:t>You should also make sure that at this point, you've written all of the information that you wanted your reader to know.</a:t>
            </a:r>
            <a:endParaRPr lang="en-US" sz="2800" dirty="0"/>
          </a:p>
          <a:p>
            <a:endParaRPr lang="en-US" sz="2800" dirty="0"/>
          </a:p>
          <a:p>
            <a:r>
              <a:rPr lang="en-US" sz="2800"/>
              <a:t>You should NEVER introduce something new to your audience in the conclusion paragraph—this is just wrapping up your essay.</a:t>
            </a:r>
            <a:endParaRPr lang="en-US" sz="2800" dirty="0"/>
          </a:p>
          <a:p>
            <a:pPr marL="457200" lvl="3" indent="0">
              <a:buNone/>
            </a:pPr>
            <a:endParaRPr lang="en-US" sz="2800" dirty="0"/>
          </a:p>
          <a:p>
            <a:pPr marL="264795" lvl="1"/>
            <a:endParaRPr lang="en-US" dirty="0"/>
          </a:p>
        </p:txBody>
      </p:sp>
    </p:spTree>
    <p:extLst>
      <p:ext uri="{BB962C8B-B14F-4D97-AF65-F5344CB8AC3E}">
        <p14:creationId xmlns:p14="http://schemas.microsoft.com/office/powerpoint/2010/main" val="3653962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a:bodyPr>
          <a:lstStyle/>
          <a:p>
            <a:r>
              <a:rPr lang="en-US" sz="3200" dirty="0">
                <a:solidFill>
                  <a:srgbClr val="FFFFFF"/>
                </a:solidFill>
              </a:rPr>
              <a:t>Example: </a:t>
            </a:r>
          </a:p>
          <a:p>
            <a:pPr marL="264795"/>
            <a:r>
              <a:rPr lang="en-US" sz="2800">
                <a:solidFill>
                  <a:schemeClr val="bg1"/>
                </a:solidFill>
              </a:rPr>
              <a:t>Throughout her life, Anne Frank dealt with some of the worst of humanity, but she continued to write, and that passion continues in young people today.</a:t>
            </a:r>
            <a:endParaRPr lang="en-US" sz="2800" dirty="0">
              <a:solidFill>
                <a:schemeClr val="bg1"/>
              </a:solidFill>
            </a:endParaRPr>
          </a:p>
          <a:p>
            <a:pPr marL="264795" lvl="1"/>
            <a:endParaRPr lang="en-US" sz="2800" dirty="0">
              <a:solidFill>
                <a:srgbClr val="FFFFFF"/>
              </a:solidFill>
            </a:endParaRPr>
          </a:p>
          <a:p>
            <a:pPr marL="264795" lvl="1"/>
            <a:r>
              <a:rPr lang="en-US" sz="2800">
                <a:solidFill>
                  <a:srgbClr val="FFFFFF"/>
                </a:solidFill>
              </a:rPr>
              <a:t>Write your thesis, restated!</a:t>
            </a:r>
            <a:endParaRPr lang="en-US" sz="2800" dirty="0">
              <a:solidFill>
                <a:srgbClr val="FFFFFF"/>
              </a:solidFill>
            </a:endParaRP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a:solidFill>
                  <a:srgbClr val="FFFFFF"/>
                </a:solidFill>
              </a:rPr>
              <a:t>Write your Thesis, restated!</a:t>
            </a:r>
            <a:endParaRPr lang="en-US" dirty="0">
              <a:solidFill>
                <a:srgbClr val="FFFFFF"/>
              </a:solidFill>
            </a:endParaRPr>
          </a:p>
        </p:txBody>
      </p:sp>
    </p:spTree>
    <p:extLst>
      <p:ext uri="{BB962C8B-B14F-4D97-AF65-F5344CB8AC3E}">
        <p14:creationId xmlns:p14="http://schemas.microsoft.com/office/powerpoint/2010/main" val="2744366489"/>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a:t>
            </a:r>
            <a:r>
              <a:rPr lang="en-US"/>
              <a:t>Conclusion—So What?</a:t>
            </a:r>
            <a:endParaRPr lang="en-US"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778239" y="804333"/>
            <a:ext cx="7418512" cy="5821754"/>
          </a:xfrm>
        </p:spPr>
        <p:txBody>
          <a:bodyPr anchor="ctr">
            <a:normAutofit/>
          </a:bodyPr>
          <a:lstStyle/>
          <a:p>
            <a:endParaRPr lang="en-US" sz="2800" dirty="0"/>
          </a:p>
          <a:p>
            <a:pPr marL="457200" indent="-457200"/>
            <a:r>
              <a:rPr lang="en-US" sz="2800" dirty="0"/>
              <a:t>Writing a So What section could be harder in an informative essay—but the premise is still the </a:t>
            </a:r>
            <a:r>
              <a:rPr lang="en-US" sz="2800"/>
              <a:t>same:</a:t>
            </a:r>
            <a:endParaRPr lang="en-US" sz="2800" dirty="0"/>
          </a:p>
          <a:p>
            <a:pPr lvl="4"/>
            <a:r>
              <a:rPr lang="en-US" sz="2400"/>
              <a:t>You are trying to connect with your audience—to prove to them that they should care about what you just wrote about.</a:t>
            </a:r>
          </a:p>
          <a:p>
            <a:r>
              <a:rPr lang="en-US" sz="3200"/>
              <a:t>This also shows your audience that YOU care about your topic. It helps cement why they should listen to what your saying and why it matters.</a:t>
            </a:r>
            <a:endParaRPr lang="en-US" sz="3200" dirty="0"/>
          </a:p>
          <a:p>
            <a:pPr lvl="3"/>
            <a:endParaRPr lang="en-US" sz="2800" dirty="0"/>
          </a:p>
          <a:p>
            <a:pPr marL="413385" lvl="1" indent="-285750"/>
            <a:endParaRPr lang="en-US" dirty="0"/>
          </a:p>
        </p:txBody>
      </p:sp>
    </p:spTree>
    <p:extLst>
      <p:ext uri="{BB962C8B-B14F-4D97-AF65-F5344CB8AC3E}">
        <p14:creationId xmlns:p14="http://schemas.microsoft.com/office/powerpoint/2010/main" val="1277057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a:bodyPr>
          <a:lstStyle/>
          <a:p>
            <a:r>
              <a:rPr lang="en-US" sz="3200" dirty="0">
                <a:solidFill>
                  <a:srgbClr val="FFFFFF"/>
                </a:solidFill>
              </a:rPr>
              <a:t>Example: </a:t>
            </a:r>
          </a:p>
          <a:p>
            <a:pPr marL="264795"/>
            <a:r>
              <a:rPr lang="en-US" sz="2800">
                <a:solidFill>
                  <a:schemeClr val="bg1">
                    <a:lumMod val="65000"/>
                  </a:schemeClr>
                </a:solidFill>
              </a:rPr>
              <a:t>Throughout her life, Anne Frank dealt with some of the worst of humanity, but she continued to write, and that passion continues in young people today.</a:t>
            </a:r>
            <a:r>
              <a:rPr lang="en-US" sz="2800">
                <a:solidFill>
                  <a:schemeClr val="bg1"/>
                </a:solidFill>
              </a:rPr>
              <a:t> This passion is shown through their daily lives, how they affect the world around them, and even what they write in their diary. Young people are carrying Anne Frank's torch through to their daily lives in a myriad of ways.</a:t>
            </a:r>
            <a:endParaRPr lang="en-US" sz="2800" dirty="0">
              <a:solidFill>
                <a:schemeClr val="bg1"/>
              </a:solidFill>
            </a:endParaRPr>
          </a:p>
          <a:p>
            <a:pPr marL="264795" lvl="1"/>
            <a:endParaRPr lang="en-US" sz="2800" dirty="0">
              <a:solidFill>
                <a:srgbClr val="FFFFFF"/>
              </a:solidFill>
            </a:endParaRPr>
          </a:p>
          <a:p>
            <a:pPr marL="264795" lvl="1"/>
            <a:r>
              <a:rPr lang="en-US" sz="2800">
                <a:solidFill>
                  <a:srgbClr val="FFFFFF"/>
                </a:solidFill>
              </a:rPr>
              <a:t>Write your so what section!</a:t>
            </a:r>
            <a:endParaRPr lang="en-US" sz="2800" dirty="0">
              <a:solidFill>
                <a:srgbClr val="FFFFFF"/>
              </a:solidFill>
            </a:endParaRP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a:solidFill>
                  <a:srgbClr val="FFFFFF"/>
                </a:solidFill>
              </a:rPr>
              <a:t>Write Your So What Section</a:t>
            </a:r>
            <a:r>
              <a:rPr lang="en-US" dirty="0">
                <a:solidFill>
                  <a:srgbClr val="FFFFFF"/>
                </a:solidFill>
              </a:rPr>
              <a:t>!</a:t>
            </a:r>
          </a:p>
        </p:txBody>
      </p:sp>
    </p:spTree>
    <p:extLst>
      <p:ext uri="{BB962C8B-B14F-4D97-AF65-F5344CB8AC3E}">
        <p14:creationId xmlns:p14="http://schemas.microsoft.com/office/powerpoint/2010/main" val="423344186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662864" y="804333"/>
            <a:ext cx="3693824" cy="5249334"/>
          </a:xfrm>
        </p:spPr>
        <p:txBody>
          <a:bodyPr>
            <a:normAutofit/>
          </a:bodyPr>
          <a:lstStyle/>
          <a:p>
            <a:pPr algn="r"/>
            <a:r>
              <a:rPr lang="en-US" dirty="0"/>
              <a:t>How to Write A </a:t>
            </a:r>
            <a:r>
              <a:rPr lang="en-US"/>
              <a:t>Conclusion—Clincher Statement</a:t>
            </a:r>
            <a:r>
              <a:rPr lang="en-US" dirty="0"/>
              <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778239" y="804333"/>
            <a:ext cx="7418512" cy="5821754"/>
          </a:xfrm>
        </p:spPr>
        <p:txBody>
          <a:bodyPr anchor="ctr">
            <a:normAutofit/>
          </a:bodyPr>
          <a:lstStyle/>
          <a:p>
            <a:endParaRPr lang="en-US" sz="2800" dirty="0"/>
          </a:p>
          <a:p>
            <a:pPr marL="457200" indent="-457200"/>
            <a:r>
              <a:rPr lang="en-US" sz="3200"/>
              <a:t>Argumentative essays have a call to action, so that readers can go and DO something now that you've convinced them.</a:t>
            </a:r>
            <a:endParaRPr lang="en-US" sz="3200" dirty="0"/>
          </a:p>
          <a:p>
            <a:pPr marL="457200" indent="-457200"/>
            <a:r>
              <a:rPr lang="en-US" sz="3200"/>
              <a:t>Informative writing has a Clincher Statement—this is something that just proves to your reader that you made good points.</a:t>
            </a:r>
            <a:endParaRPr lang="en-US" sz="3200" dirty="0"/>
          </a:p>
          <a:p>
            <a:pPr marL="457200" indent="-457200"/>
            <a:r>
              <a:rPr lang="en-US" sz="3200"/>
              <a:t>It also is a powerful statement to end your essay—remember, you're trying to "drop the mic" after you're done writing.</a:t>
            </a:r>
            <a:endParaRPr lang="en-US" sz="3200" dirty="0"/>
          </a:p>
          <a:p>
            <a:pPr lvl="3"/>
            <a:endParaRPr lang="en-US" sz="2800" dirty="0"/>
          </a:p>
          <a:p>
            <a:pPr marL="413385" lvl="1" indent="-285750"/>
            <a:endParaRPr lang="en-US" dirty="0"/>
          </a:p>
        </p:txBody>
      </p:sp>
    </p:spTree>
    <p:extLst>
      <p:ext uri="{BB962C8B-B14F-4D97-AF65-F5344CB8AC3E}">
        <p14:creationId xmlns:p14="http://schemas.microsoft.com/office/powerpoint/2010/main" val="341460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E54987-B64F-41F4-A1A6-60470DF3677D}"/>
              </a:ext>
            </a:extLst>
          </p:cNvPr>
          <p:cNvSpPr>
            <a:spLocks noGrp="1"/>
          </p:cNvSpPr>
          <p:nvPr>
            <p:ph type="title"/>
          </p:nvPr>
        </p:nvSpPr>
        <p:spPr>
          <a:xfrm>
            <a:off x="964788" y="804333"/>
            <a:ext cx="3391900" cy="5249334"/>
          </a:xfrm>
        </p:spPr>
        <p:txBody>
          <a:bodyPr>
            <a:normAutofit/>
          </a:bodyPr>
          <a:lstStyle/>
          <a:p>
            <a:pPr algn="r"/>
            <a:r>
              <a:rPr lang="en-US"/>
              <a:t>Ideas for a clincher statement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641EF3-2C6F-4571-8102-CE5A4AE8B7D8}"/>
              </a:ext>
            </a:extLst>
          </p:cNvPr>
          <p:cNvSpPr>
            <a:spLocks noGrp="1"/>
          </p:cNvSpPr>
          <p:nvPr>
            <p:ph idx="1"/>
          </p:nvPr>
        </p:nvSpPr>
        <p:spPr>
          <a:xfrm>
            <a:off x="4999330" y="804333"/>
            <a:ext cx="7105985" cy="5249334"/>
          </a:xfrm>
        </p:spPr>
        <p:txBody>
          <a:bodyPr vert="horz" lIns="45720" tIns="45720" rIns="45720" bIns="45720" rtlCol="0" anchor="ctr">
            <a:normAutofit/>
          </a:bodyPr>
          <a:lstStyle/>
          <a:p>
            <a:r>
              <a:rPr lang="en-US" sz="3200"/>
              <a:t>A strong statement of truth</a:t>
            </a:r>
            <a:endParaRPr lang="en-US" sz="3200" dirty="0"/>
          </a:p>
          <a:p>
            <a:r>
              <a:rPr lang="en-US" sz="3200"/>
              <a:t>A tribute to the text, the author or a character.</a:t>
            </a:r>
            <a:r>
              <a:rPr lang="en-US" sz="3200" dirty="0"/>
              <a:t> </a:t>
            </a:r>
          </a:p>
          <a:p>
            <a:r>
              <a:rPr lang="en-US" sz="3200"/>
              <a:t>A relevant quote that ties into your thesis statement</a:t>
            </a:r>
            <a:r>
              <a:rPr lang="en-US" sz="3200" dirty="0"/>
              <a:t>  </a:t>
            </a:r>
          </a:p>
          <a:p>
            <a:r>
              <a:rPr lang="en-US" sz="3200"/>
              <a:t>A challenge or command.  </a:t>
            </a:r>
          </a:p>
        </p:txBody>
      </p:sp>
    </p:spTree>
    <p:extLst>
      <p:ext uri="{BB962C8B-B14F-4D97-AF65-F5344CB8AC3E}">
        <p14:creationId xmlns:p14="http://schemas.microsoft.com/office/powerpoint/2010/main" val="2223563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fontScale="92500" lnSpcReduction="10000"/>
          </a:bodyPr>
          <a:lstStyle/>
          <a:p>
            <a:r>
              <a:rPr lang="en-US" sz="3200" dirty="0">
                <a:solidFill>
                  <a:srgbClr val="FFFFFF"/>
                </a:solidFill>
              </a:rPr>
              <a:t>Example: </a:t>
            </a:r>
          </a:p>
          <a:p>
            <a:pPr marL="264795"/>
            <a:r>
              <a:rPr lang="en-US" sz="2800">
                <a:solidFill>
                  <a:schemeClr val="bg1">
                    <a:lumMod val="65000"/>
                  </a:schemeClr>
                </a:solidFill>
              </a:rPr>
              <a:t>Throughout her life, Anne Frank dealt with some of the worst of humanity, but she continued to write, and that passion continues in young people today.</a:t>
            </a:r>
            <a:r>
              <a:rPr lang="en-US" sz="2800" dirty="0">
                <a:solidFill>
                  <a:schemeClr val="bg1"/>
                </a:solidFill>
              </a:rPr>
              <a:t> </a:t>
            </a:r>
            <a:r>
              <a:rPr lang="en-US" sz="2800">
                <a:solidFill>
                  <a:schemeClr val="bg1">
                    <a:lumMod val="65000"/>
                  </a:schemeClr>
                </a:solidFill>
              </a:rPr>
              <a:t>This passion is shown through their daily lives, how they affect the world around them, and even what they write in their diary. Young people are carrying Anne Frank's torch through to their daily lives in a myriad of ways.</a:t>
            </a:r>
            <a:r>
              <a:rPr lang="en-US" sz="2800">
                <a:solidFill>
                  <a:schemeClr val="bg1"/>
                </a:solidFill>
              </a:rPr>
              <a:t> Younger generations, while often taunted and beaten down, are rising stronger than the ones before them to prove that their voices will be heard, no matter what the cost. This power and passion is unrivaled in today's world, outside of this age of young activists and world changers.</a:t>
            </a:r>
            <a:endParaRPr lang="en-US" sz="2800" dirty="0">
              <a:solidFill>
                <a:schemeClr val="bg1"/>
              </a:solidFill>
            </a:endParaRPr>
          </a:p>
          <a:p>
            <a:pPr marL="264795" lvl="1"/>
            <a:endParaRPr lang="en-US" sz="2800" dirty="0">
              <a:solidFill>
                <a:srgbClr val="FFFFFF"/>
              </a:solidFill>
            </a:endParaRPr>
          </a:p>
          <a:p>
            <a:pPr marL="264795" lvl="1"/>
            <a:r>
              <a:rPr lang="en-US" sz="2800">
                <a:solidFill>
                  <a:srgbClr val="FFFFFF"/>
                </a:solidFill>
              </a:rPr>
              <a:t>Write your clincher statement!</a:t>
            </a:r>
            <a:endParaRPr lang="en-US" sz="2800" dirty="0">
              <a:solidFill>
                <a:srgbClr val="FFFFFF"/>
              </a:solidFill>
            </a:endParaRP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7813660" y="1022710"/>
            <a:ext cx="3610349" cy="4815596"/>
          </a:xfrm>
        </p:spPr>
        <p:txBody>
          <a:bodyPr>
            <a:normAutofit/>
          </a:bodyPr>
          <a:lstStyle/>
          <a:p>
            <a:r>
              <a:rPr lang="en-US">
                <a:solidFill>
                  <a:srgbClr val="FFFFFF"/>
                </a:solidFill>
              </a:rPr>
              <a:t>Write Your Clincher statement</a:t>
            </a:r>
            <a:r>
              <a:rPr lang="en-US" dirty="0">
                <a:solidFill>
                  <a:srgbClr val="FFFFFF"/>
                </a:solidFill>
              </a:rPr>
              <a:t>!</a:t>
            </a:r>
          </a:p>
        </p:txBody>
      </p:sp>
    </p:spTree>
    <p:extLst>
      <p:ext uri="{BB962C8B-B14F-4D97-AF65-F5344CB8AC3E}">
        <p14:creationId xmlns:p14="http://schemas.microsoft.com/office/powerpoint/2010/main" val="1393531949"/>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ED2307-F79F-42F9-B81B-91F768E72B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5DB38FF-CE38-4D82-B9F2-DFE28A0194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238970C-19DE-438D-80D2-5CF9690551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B1E3F6-167B-40F3-B303-9A931BAB97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365356" y="810275"/>
            <a:ext cx="7020747" cy="5229630"/>
          </a:xfrm>
        </p:spPr>
        <p:txBody>
          <a:bodyPr vert="horz" lIns="91440" tIns="45720" rIns="91440" bIns="45720" rtlCol="0" anchor="ctr">
            <a:normAutofit/>
          </a:bodyPr>
          <a:lstStyle/>
          <a:p>
            <a:pPr algn="l"/>
            <a:r>
              <a:rPr lang="en-US" sz="6600">
                <a:solidFill>
                  <a:srgbClr val="FFFFFF"/>
                </a:solidFill>
              </a:rPr>
              <a:t>Share your conclusion</a:t>
            </a:r>
            <a:r>
              <a:rPr lang="en-US" sz="6600" dirty="0">
                <a:solidFill>
                  <a:srgbClr val="FFFFFF"/>
                </a:solidFill>
              </a:rPr>
              <a:t>!</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88661" y="810275"/>
            <a:ext cx="2949542" cy="5229630"/>
          </a:xfrm>
        </p:spPr>
        <p:txBody>
          <a:bodyPr vert="horz" lIns="91440" tIns="45720" rIns="91440" bIns="45720" rtlCol="0" anchor="ctr">
            <a:normAutofit/>
          </a:bodyPr>
          <a:lstStyle/>
          <a:p>
            <a:pPr algn="r"/>
            <a:r>
              <a:rPr lang="en-US" sz="2400" dirty="0">
                <a:solidFill>
                  <a:srgbClr val="FFFFFF"/>
                </a:solidFill>
              </a:rPr>
              <a:t>With a partner, share </a:t>
            </a:r>
            <a:r>
              <a:rPr lang="en-US" sz="2400">
                <a:solidFill>
                  <a:srgbClr val="FFFFFF"/>
                </a:solidFill>
              </a:rPr>
              <a:t>your conclusion with </a:t>
            </a:r>
            <a:r>
              <a:rPr lang="en-US" sz="2400" dirty="0">
                <a:solidFill>
                  <a:srgbClr val="FFFFFF"/>
                </a:solidFill>
              </a:rPr>
              <a:t>them.</a:t>
            </a:r>
          </a:p>
        </p:txBody>
      </p:sp>
      <p:cxnSp>
        <p:nvCxnSpPr>
          <p:cNvPr id="16" name="Straight Connector 15">
            <a:extLst>
              <a:ext uri="{FF2B5EF4-FFF2-40B4-BE49-F238E27FC236}">
                <a16:creationId xmlns:a16="http://schemas.microsoft.com/office/drawing/2014/main" id="{40465A9A-0B0E-4D7B-8150-D098AC71B3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96290"/>
            <a:ext cx="0" cy="3657600"/>
          </a:xfrm>
          <a:prstGeom prst="line">
            <a:avLst/>
          </a:prstGeom>
          <a:ln w="19050">
            <a:solidFill>
              <a:srgbClr val="FFFFFF">
                <a:alpha val="7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27828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439949-31AC-47D8-8953-744E01C8A6C9}"/>
              </a:ext>
            </a:extLst>
          </p:cNvPr>
          <p:cNvSpPr>
            <a:spLocks noGrp="1"/>
          </p:cNvSpPr>
          <p:nvPr>
            <p:ph type="title"/>
          </p:nvPr>
        </p:nvSpPr>
        <p:spPr>
          <a:xfrm>
            <a:off x="964788" y="804333"/>
            <a:ext cx="3391900" cy="5249334"/>
          </a:xfrm>
        </p:spPr>
        <p:txBody>
          <a:bodyPr>
            <a:normAutofit/>
          </a:bodyPr>
          <a:lstStyle/>
          <a:p>
            <a:pPr algn="r"/>
            <a:r>
              <a:rPr lang="en-US" dirty="0"/>
              <a:t>Thesis writing</a:t>
            </a:r>
          </a:p>
        </p:txBody>
      </p:sp>
      <p:cxnSp>
        <p:nvCxnSpPr>
          <p:cNvPr id="12"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C0D5ED0-C778-43FF-817E-7F75B18FF3CF}"/>
              </a:ext>
            </a:extLst>
          </p:cNvPr>
          <p:cNvSpPr>
            <a:spLocks noGrp="1"/>
          </p:cNvSpPr>
          <p:nvPr>
            <p:ph idx="1"/>
          </p:nvPr>
        </p:nvSpPr>
        <p:spPr>
          <a:xfrm>
            <a:off x="4999330" y="185530"/>
            <a:ext cx="7020392" cy="6493566"/>
          </a:xfrm>
        </p:spPr>
        <p:txBody>
          <a:bodyPr anchor="ctr">
            <a:normAutofit/>
          </a:bodyPr>
          <a:lstStyle/>
          <a:p>
            <a:r>
              <a:rPr lang="en-US" sz="2800" dirty="0"/>
              <a:t>A thesis is the informative part of an essay that shows what you want the audience to know when they finished reading your essay.</a:t>
            </a:r>
          </a:p>
          <a:p>
            <a:r>
              <a:rPr lang="en-US" sz="2800" dirty="0"/>
              <a:t>A thesis doesn’t have a set pattern, but using the wording of the prompt is an effective way to make sure that you are focused.</a:t>
            </a:r>
          </a:p>
          <a:p>
            <a:r>
              <a:rPr lang="en-US" sz="2800" dirty="0"/>
              <a:t>You also need 3-4 things related to the topic that you could talk about in a paragraph.</a:t>
            </a:r>
          </a:p>
          <a:p>
            <a:endParaRPr lang="en-US" sz="2800" dirty="0"/>
          </a:p>
          <a:p>
            <a:r>
              <a:rPr lang="en-US" sz="2800" dirty="0"/>
              <a:t>Remember: The point of an informative essay is to INFORM your audience—you’re not trying to convince them.</a:t>
            </a:r>
          </a:p>
        </p:txBody>
      </p:sp>
    </p:spTree>
    <p:extLst>
      <p:ext uri="{BB962C8B-B14F-4D97-AF65-F5344CB8AC3E}">
        <p14:creationId xmlns:p14="http://schemas.microsoft.com/office/powerpoint/2010/main" val="215381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7A566E4-77CF-45C7-B1FC-671FA7710663}"/>
              </a:ext>
            </a:extLst>
          </p:cNvPr>
          <p:cNvSpPr>
            <a:spLocks noGrp="1"/>
          </p:cNvSpPr>
          <p:nvPr>
            <p:ph idx="1"/>
          </p:nvPr>
        </p:nvSpPr>
        <p:spPr>
          <a:xfrm>
            <a:off x="327546" y="321731"/>
            <a:ext cx="7058307" cy="6214535"/>
          </a:xfrm>
        </p:spPr>
        <p:txBody>
          <a:bodyPr anchor="ctr">
            <a:normAutofit/>
          </a:bodyPr>
          <a:lstStyle/>
          <a:p>
            <a:r>
              <a:rPr lang="en-US" sz="2400" dirty="0">
                <a:solidFill>
                  <a:srgbClr val="FFFFFF"/>
                </a:solidFill>
              </a:rPr>
              <a:t>Using the prompt below and the articles that you read in class, write a thesis statement.</a:t>
            </a:r>
          </a:p>
          <a:p>
            <a:r>
              <a:rPr lang="en-US" sz="2400" dirty="0">
                <a:solidFill>
                  <a:srgbClr val="FFFFFF"/>
                </a:solidFill>
              </a:rPr>
              <a:t>“You have now read two articles about the life and legacy of Anne Frank. Write an essay that informs the reader about key events from Anne Frank’s life, as well as how her legacy has lived on since her death. Be sure to cite evidence from the articles to support your thesis. Follow the conventions of standard written English.”</a:t>
            </a:r>
          </a:p>
          <a:p>
            <a:endParaRPr lang="en-US" sz="2400" dirty="0">
              <a:solidFill>
                <a:srgbClr val="FFFFFF"/>
              </a:solidFill>
            </a:endParaRPr>
          </a:p>
          <a:p>
            <a:r>
              <a:rPr lang="en-US" sz="2400" dirty="0">
                <a:solidFill>
                  <a:srgbClr val="FFFFFF"/>
                </a:solidFill>
              </a:rPr>
              <a:t>Example:</a:t>
            </a:r>
          </a:p>
          <a:p>
            <a:pPr lvl="1"/>
            <a:r>
              <a:rPr lang="en-US" sz="2400" dirty="0">
                <a:solidFill>
                  <a:srgbClr val="FFFFFF"/>
                </a:solidFill>
              </a:rPr>
              <a:t>“Anne Frank, a child who wrote a diary during her time in hiding during World War II, has come to symbolize more than just youth—she represents a struggle against adversity and racism that transfers to today’s world.”</a:t>
            </a:r>
          </a:p>
        </p:txBody>
      </p:sp>
      <p:sp>
        <p:nvSpPr>
          <p:cNvPr id="13"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A4DA3-9B21-4B6B-849F-D21F9E8124E8}"/>
              </a:ext>
            </a:extLst>
          </p:cNvPr>
          <p:cNvSpPr>
            <a:spLocks noGrp="1"/>
          </p:cNvSpPr>
          <p:nvPr>
            <p:ph type="title"/>
          </p:nvPr>
        </p:nvSpPr>
        <p:spPr>
          <a:xfrm>
            <a:off x="8029320" y="965200"/>
            <a:ext cx="3337180" cy="4815596"/>
          </a:xfrm>
        </p:spPr>
        <p:txBody>
          <a:bodyPr>
            <a:normAutofit/>
          </a:bodyPr>
          <a:lstStyle/>
          <a:p>
            <a:r>
              <a:rPr lang="en-US">
                <a:solidFill>
                  <a:srgbClr val="FFFFFF"/>
                </a:solidFill>
              </a:rPr>
              <a:t>Write a Thesis</a:t>
            </a:r>
          </a:p>
        </p:txBody>
      </p:sp>
    </p:spTree>
    <p:extLst>
      <p:ext uri="{BB962C8B-B14F-4D97-AF65-F5344CB8AC3E}">
        <p14:creationId xmlns:p14="http://schemas.microsoft.com/office/powerpoint/2010/main" val="132918740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964788" y="804333"/>
            <a:ext cx="3391900" cy="5249334"/>
          </a:xfrm>
        </p:spPr>
        <p:txBody>
          <a:bodyPr>
            <a:normAutofit/>
          </a:bodyPr>
          <a:lstStyle/>
          <a:p>
            <a:pPr algn="r"/>
            <a:r>
              <a:rPr lang="en-US" dirty="0"/>
              <a:t>How to Write an Introduction-Hook</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677598" y="804333"/>
            <a:ext cx="7289116" cy="5821754"/>
          </a:xfrm>
        </p:spPr>
        <p:txBody>
          <a:bodyPr anchor="ctr">
            <a:normAutofit fontScale="92500" lnSpcReduction="10000"/>
          </a:bodyPr>
          <a:lstStyle/>
          <a:p>
            <a:r>
              <a:rPr lang="en-US" sz="2800" dirty="0"/>
              <a:t>Just like in argumentative writing, a strong essay starts with a strong hook. </a:t>
            </a:r>
          </a:p>
          <a:p>
            <a:r>
              <a:rPr lang="en-US" sz="2800" dirty="0"/>
              <a:t>Hooks that get your reader’s attention, or that connect to them in some way, are the type of hooks that you are aiming for. </a:t>
            </a:r>
          </a:p>
          <a:p>
            <a:r>
              <a:rPr lang="en-US" sz="2800" dirty="0"/>
              <a:t>Rules of thumb:</a:t>
            </a:r>
          </a:p>
          <a:p>
            <a:pPr lvl="1"/>
            <a:r>
              <a:rPr lang="en-US" sz="2400" dirty="0"/>
              <a:t>Avoid questions at the beginning of your hook. It’s too informal and it doesn’t stick in the reader’s mind like a better type of hook might.</a:t>
            </a:r>
          </a:p>
          <a:p>
            <a:pPr lvl="1"/>
            <a:r>
              <a:rPr lang="en-US" sz="2400" dirty="0"/>
              <a:t>You can use bold statements. These are generally connected to your topic, but are broad and use strong language to connect to your audience.</a:t>
            </a:r>
          </a:p>
          <a:p>
            <a:pPr lvl="1"/>
            <a:r>
              <a:rPr lang="en-US" sz="2400" dirty="0"/>
              <a:t>You can also connect to your audience through general anecdotes—these are short stories that really paint a picture for your reader. This should still be in 3</a:t>
            </a:r>
            <a:r>
              <a:rPr lang="en-US" sz="2400" baseline="30000" dirty="0"/>
              <a:t>rd</a:t>
            </a:r>
            <a:r>
              <a:rPr lang="en-US" sz="2400" dirty="0"/>
              <a:t> person, NOT 1</a:t>
            </a:r>
            <a:r>
              <a:rPr lang="en-US" sz="2400" baseline="30000" dirty="0"/>
              <a:t>st</a:t>
            </a:r>
            <a:r>
              <a:rPr lang="en-US" sz="2400" dirty="0"/>
              <a:t> or 2</a:t>
            </a:r>
            <a:r>
              <a:rPr lang="en-US" sz="2400" baseline="30000" dirty="0"/>
              <a:t>nd</a:t>
            </a:r>
            <a:r>
              <a:rPr lang="en-US" sz="2400" dirty="0"/>
              <a:t>.  </a:t>
            </a:r>
          </a:p>
          <a:p>
            <a:pPr lvl="1"/>
            <a:endParaRPr lang="en-US" dirty="0"/>
          </a:p>
          <a:p>
            <a:pPr lvl="1"/>
            <a:endParaRPr lang="en-US" dirty="0"/>
          </a:p>
        </p:txBody>
      </p:sp>
    </p:spTree>
    <p:extLst>
      <p:ext uri="{BB962C8B-B14F-4D97-AF65-F5344CB8AC3E}">
        <p14:creationId xmlns:p14="http://schemas.microsoft.com/office/powerpoint/2010/main" val="3766147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a:bodyPr>
          <a:lstStyle/>
          <a:p>
            <a:r>
              <a:rPr lang="en-US" sz="3200" dirty="0">
                <a:solidFill>
                  <a:srgbClr val="FFFFFF"/>
                </a:solidFill>
              </a:rPr>
              <a:t>Example: </a:t>
            </a:r>
          </a:p>
          <a:p>
            <a:pPr marL="264795" lvl="1"/>
            <a:r>
              <a:rPr lang="en-US" sz="2800" dirty="0">
                <a:solidFill>
                  <a:schemeClr val="bg1"/>
                </a:solidFill>
              </a:rPr>
              <a:t>When people read Anne Frank’s diary for the first time, they feel a connection to a 13-year-old girl who survived two years in hiding. After a second or third reading, however, many readers begin to understand some of the intricacies of her diary and how it could affect the world around them.”</a:t>
            </a:r>
          </a:p>
          <a:p>
            <a:pPr marL="264795" lvl="1"/>
            <a:endParaRPr lang="en-US" sz="2800" dirty="0">
              <a:solidFill>
                <a:srgbClr val="FFFFFF"/>
              </a:solidFill>
            </a:endParaRPr>
          </a:p>
          <a:p>
            <a:pPr marL="264795" lvl="1"/>
            <a:r>
              <a:rPr lang="en-US" sz="2800" dirty="0">
                <a:solidFill>
                  <a:srgbClr val="FFFFFF"/>
                </a:solidFill>
              </a:rPr>
              <a:t>Write your own hook to your introduction.</a:t>
            </a: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8086829" y="275087"/>
            <a:ext cx="3337180" cy="4815596"/>
          </a:xfrm>
        </p:spPr>
        <p:txBody>
          <a:bodyPr>
            <a:normAutofit/>
          </a:bodyPr>
          <a:lstStyle/>
          <a:p>
            <a:r>
              <a:rPr lang="en-US">
                <a:solidFill>
                  <a:srgbClr val="FFFFFF"/>
                </a:solidFill>
              </a:rPr>
              <a:t>Write a hook!</a:t>
            </a:r>
          </a:p>
        </p:txBody>
      </p:sp>
    </p:spTree>
    <p:extLst>
      <p:ext uri="{BB962C8B-B14F-4D97-AF65-F5344CB8AC3E}">
        <p14:creationId xmlns:p14="http://schemas.microsoft.com/office/powerpoint/2010/main" val="412865216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964788" y="804333"/>
            <a:ext cx="3391900" cy="5249334"/>
          </a:xfrm>
        </p:spPr>
        <p:txBody>
          <a:bodyPr>
            <a:normAutofit/>
          </a:bodyPr>
          <a:lstStyle/>
          <a:p>
            <a:pPr algn="r"/>
            <a:r>
              <a:rPr lang="en-US" dirty="0"/>
              <a:t>How to Write an </a:t>
            </a:r>
            <a:r>
              <a:rPr lang="en-US"/>
              <a:t>Introduction-Context</a:t>
            </a:r>
            <a:endParaRPr lang="en-US"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677598" y="804333"/>
            <a:ext cx="7289116" cy="5821754"/>
          </a:xfrm>
        </p:spPr>
        <p:txBody>
          <a:bodyPr anchor="ctr">
            <a:normAutofit/>
          </a:bodyPr>
          <a:lstStyle/>
          <a:p>
            <a:r>
              <a:rPr lang="en-US" sz="2800"/>
              <a:t>Just like in argumentative writing, a strong essay provides context to the reader</a:t>
            </a:r>
            <a:r>
              <a:rPr lang="en-US" sz="2800" dirty="0"/>
              <a:t>. </a:t>
            </a:r>
          </a:p>
          <a:p>
            <a:r>
              <a:rPr lang="en-US" sz="2800"/>
              <a:t>Context provides your reader with some background information, in order to help them as they read your essay. </a:t>
            </a:r>
          </a:p>
          <a:p>
            <a:r>
              <a:rPr lang="en-US" sz="2800" dirty="0"/>
              <a:t>Rules of thumb:</a:t>
            </a:r>
          </a:p>
          <a:p>
            <a:pPr marL="264795" lvl="1"/>
            <a:r>
              <a:rPr lang="en-US" sz="2400"/>
              <a:t>Try to keep this relatively short. You are going to go more in-depth when you get to the body of the essay.</a:t>
            </a:r>
          </a:p>
          <a:p>
            <a:pPr marL="264795" lvl="1"/>
            <a:r>
              <a:rPr lang="en-US" sz="2400"/>
              <a:t>This should be a relatively broad overview for your reader—they likely don't have any idea what you are writing about.  </a:t>
            </a:r>
            <a:endParaRPr lang="en-US"/>
          </a:p>
          <a:p>
            <a:pPr marL="264795" lvl="1"/>
            <a:endParaRPr lang="en-US" dirty="0"/>
          </a:p>
          <a:p>
            <a:pPr marL="264795" lvl="1"/>
            <a:endParaRPr lang="en-US" dirty="0"/>
          </a:p>
        </p:txBody>
      </p:sp>
    </p:spTree>
    <p:extLst>
      <p:ext uri="{BB962C8B-B14F-4D97-AF65-F5344CB8AC3E}">
        <p14:creationId xmlns:p14="http://schemas.microsoft.com/office/powerpoint/2010/main" val="127113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FFEC7-E77E-419D-B1B5-335DA4C743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77078" y="463826"/>
            <a:ext cx="6771861" cy="5923721"/>
          </a:xfrm>
        </p:spPr>
        <p:txBody>
          <a:bodyPr anchor="ctr">
            <a:normAutofit fontScale="92500" lnSpcReduction="10000"/>
          </a:bodyPr>
          <a:lstStyle/>
          <a:p>
            <a:r>
              <a:rPr lang="en-US" sz="3200" dirty="0">
                <a:solidFill>
                  <a:srgbClr val="FFFFFF"/>
                </a:solidFill>
              </a:rPr>
              <a:t>Example: </a:t>
            </a:r>
          </a:p>
          <a:p>
            <a:pPr marL="264795" lvl="1"/>
            <a:r>
              <a:rPr lang="en-US" sz="2800" dirty="0">
                <a:solidFill>
                  <a:schemeClr val="bg1">
                    <a:lumMod val="75000"/>
                  </a:schemeClr>
                </a:solidFill>
              </a:rPr>
              <a:t>When people read Anne Frank’s diary for the first time, they feel a connection to a 13-year-old girl who survived two years in hiding. After a second or third reading, however, many readers begin to understand some of the intricacies of her diary and how it could affect the world around them. </a:t>
            </a:r>
            <a:r>
              <a:rPr lang="en-US" sz="2800" dirty="0">
                <a:solidFill>
                  <a:schemeClr val="bg1"/>
                </a:solidFill>
              </a:rPr>
              <a:t>Anne Frank was a Jewish girl who went into hiding when the Nazis began deporting people from her town. She lived in hiding for two years, before ultimately being taken to Auschwitz, then Bergen-Belsen concentration camps, where she died shortly before the camp was liberated.</a:t>
            </a:r>
          </a:p>
          <a:p>
            <a:pPr marL="264795" lvl="1"/>
            <a:endParaRPr lang="en-US" sz="2800" dirty="0">
              <a:solidFill>
                <a:srgbClr val="FFFFFF"/>
              </a:solidFill>
            </a:endParaRPr>
          </a:p>
          <a:p>
            <a:pPr marL="264795" lvl="1"/>
            <a:r>
              <a:rPr lang="en-US" sz="2800" dirty="0">
                <a:solidFill>
                  <a:srgbClr val="FFFFFF"/>
                </a:solidFill>
              </a:rPr>
              <a:t>Write your own context for your introduction.</a:t>
            </a:r>
          </a:p>
        </p:txBody>
      </p:sp>
      <p:sp>
        <p:nvSpPr>
          <p:cNvPr id="10" name="Rectangle 9">
            <a:extLst>
              <a:ext uri="{FF2B5EF4-FFF2-40B4-BE49-F238E27FC236}">
                <a16:creationId xmlns:a16="http://schemas.microsoft.com/office/drawing/2014/main" id="{C575C10F-5FA1-48E0-9E3A-852A33AFD8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8086829" y="275087"/>
            <a:ext cx="3337180" cy="4815596"/>
          </a:xfrm>
        </p:spPr>
        <p:txBody>
          <a:bodyPr>
            <a:normAutofit/>
          </a:bodyPr>
          <a:lstStyle/>
          <a:p>
            <a:r>
              <a:rPr lang="en-US">
                <a:solidFill>
                  <a:srgbClr val="FFFFFF"/>
                </a:solidFill>
              </a:rPr>
              <a:t>Write the Context!</a:t>
            </a:r>
          </a:p>
        </p:txBody>
      </p:sp>
    </p:spTree>
    <p:extLst>
      <p:ext uri="{BB962C8B-B14F-4D97-AF65-F5344CB8AC3E}">
        <p14:creationId xmlns:p14="http://schemas.microsoft.com/office/powerpoint/2010/main" val="232806128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4933</TotalTime>
  <Words>1921</Words>
  <Application>Microsoft Office PowerPoint</Application>
  <PresentationFormat>Widescreen</PresentationFormat>
  <Paragraphs>189</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Tw Cen MT</vt:lpstr>
      <vt:lpstr>Tw Cen MT Condensed</vt:lpstr>
      <vt:lpstr>Wingdings 3</vt:lpstr>
      <vt:lpstr>Integral</vt:lpstr>
      <vt:lpstr>Writing Informatively</vt:lpstr>
      <vt:lpstr>Article reading</vt:lpstr>
      <vt:lpstr>How to organize the whole essay</vt:lpstr>
      <vt:lpstr>Thesis writing</vt:lpstr>
      <vt:lpstr>Write a Thesis</vt:lpstr>
      <vt:lpstr>How to Write an Introduction-Hook</vt:lpstr>
      <vt:lpstr>Write a hook!</vt:lpstr>
      <vt:lpstr>How to Write an Introduction-Context</vt:lpstr>
      <vt:lpstr>Write the Context!</vt:lpstr>
      <vt:lpstr>How to write an introduction-thesis</vt:lpstr>
      <vt:lpstr>Add your Thesis</vt:lpstr>
      <vt:lpstr>Share your Introduction!</vt:lpstr>
      <vt:lpstr>How to Write A Body Paragraph—Topic Sentence</vt:lpstr>
      <vt:lpstr>Write a topic sentence!</vt:lpstr>
      <vt:lpstr>How to Write A Body Paragraph—Authorization</vt:lpstr>
      <vt:lpstr>Write an Authorization!</vt:lpstr>
      <vt:lpstr>How to Write A Body Paragraph—Evidence</vt:lpstr>
      <vt:lpstr>Add your evidence!</vt:lpstr>
      <vt:lpstr>How to Write A Body Paragraph—explanation</vt:lpstr>
      <vt:lpstr>Write your explanation!</vt:lpstr>
      <vt:lpstr>How to Write A Body Paragraph—Conclusion</vt:lpstr>
      <vt:lpstr>Write your COnclusion!</vt:lpstr>
      <vt:lpstr>Share your body paragraph!</vt:lpstr>
      <vt:lpstr>Write your body paragraph!</vt:lpstr>
      <vt:lpstr>Body Paragraph Order</vt:lpstr>
      <vt:lpstr>Share your body paragraph!</vt:lpstr>
      <vt:lpstr>Write your body paragraph!</vt:lpstr>
      <vt:lpstr>Body Paragraph Order</vt:lpstr>
      <vt:lpstr>Share your body paragraph!</vt:lpstr>
      <vt:lpstr>How to Write A Conclusion—Restated Thesis</vt:lpstr>
      <vt:lpstr>Write your Thesis, restated!</vt:lpstr>
      <vt:lpstr>How to Write A Conclusion—So What?</vt:lpstr>
      <vt:lpstr>Write Your So What Section!</vt:lpstr>
      <vt:lpstr>How to Write A Conclusion—Clincher Statement?</vt:lpstr>
      <vt:lpstr>Ideas for a clincher statement</vt:lpstr>
      <vt:lpstr>Write Your Clincher statement!</vt:lpstr>
      <vt:lpstr>Share your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Informatively</dc:title>
  <dc:creator>Sydney King</dc:creator>
  <cp:lastModifiedBy>Dustin Allen</cp:lastModifiedBy>
  <cp:revision>615</cp:revision>
  <dcterms:created xsi:type="dcterms:W3CDTF">2019-01-18T17:12:21Z</dcterms:created>
  <dcterms:modified xsi:type="dcterms:W3CDTF">2019-02-07T13:09:50Z</dcterms:modified>
</cp:coreProperties>
</file>