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3"/>
  </p:notesMasterIdLst>
  <p:sldIdLst>
    <p:sldId id="256" r:id="rId2"/>
    <p:sldId id="260" r:id="rId3"/>
    <p:sldId id="261" r:id="rId4"/>
    <p:sldId id="257" r:id="rId5"/>
    <p:sldId id="258" r:id="rId6"/>
    <p:sldId id="262" r:id="rId7"/>
    <p:sldId id="268" r:id="rId8"/>
    <p:sldId id="259" r:id="rId9"/>
    <p:sldId id="263" r:id="rId10"/>
    <p:sldId id="264" r:id="rId11"/>
    <p:sldId id="265" r:id="rId12"/>
    <p:sldId id="266" r:id="rId13"/>
    <p:sldId id="267" r:id="rId14"/>
    <p:sldId id="269" r:id="rId15"/>
    <p:sldId id="270" r:id="rId16"/>
    <p:sldId id="272" r:id="rId17"/>
    <p:sldId id="273" r:id="rId18"/>
    <p:sldId id="274" r:id="rId19"/>
    <p:sldId id="275" r:id="rId20"/>
    <p:sldId id="276" r:id="rId21"/>
    <p:sldId id="277" r:id="rId22"/>
    <p:sldId id="278" r:id="rId23"/>
    <p:sldId id="279" r:id="rId24"/>
    <p:sldId id="280" r:id="rId25"/>
    <p:sldId id="283" r:id="rId26"/>
    <p:sldId id="281" r:id="rId27"/>
    <p:sldId id="282" r:id="rId28"/>
    <p:sldId id="284" r:id="rId29"/>
    <p:sldId id="285" r:id="rId30"/>
    <p:sldId id="286" r:id="rId31"/>
    <p:sldId id="287" r:id="rId32"/>
    <p:sldId id="289" r:id="rId33"/>
    <p:sldId id="290" r:id="rId34"/>
    <p:sldId id="292" r:id="rId35"/>
    <p:sldId id="293" r:id="rId36"/>
    <p:sldId id="294" r:id="rId37"/>
    <p:sldId id="295" r:id="rId38"/>
    <p:sldId id="296" r:id="rId39"/>
    <p:sldId id="297" r:id="rId40"/>
    <p:sldId id="298" r:id="rId41"/>
    <p:sldId id="29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p:scale>
          <a:sx n="54" d="100"/>
          <a:sy n="54" d="100"/>
        </p:scale>
        <p:origin x="135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74239E-1A57-466A-8CD2-CB747252EB0E}" type="datetimeFigureOut">
              <a:rPr lang="en-US"/>
              <a:t>2/13/2019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355B33-9C8A-425D-8794-0D66E2E4F851}" type="slidenum">
              <a:rPr lang="en-US"/>
              <a:t>‹#›</a:t>
            </a:fld>
            <a:endParaRPr lang="en-US"/>
          </a:p>
        </p:txBody>
      </p:sp>
    </p:spTree>
    <p:extLst>
      <p:ext uri="{BB962C8B-B14F-4D97-AF65-F5344CB8AC3E}">
        <p14:creationId xmlns:p14="http://schemas.microsoft.com/office/powerpoint/2010/main" val="2596538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4D355B33-9C8A-425D-8794-0D66E2E4F851}" type="slidenum">
              <a:rPr lang="en-US"/>
              <a:t>5</a:t>
            </a:fld>
            <a:endParaRPr lang="en-US"/>
          </a:p>
        </p:txBody>
      </p:sp>
    </p:spTree>
    <p:extLst>
      <p:ext uri="{BB962C8B-B14F-4D97-AF65-F5344CB8AC3E}">
        <p14:creationId xmlns:p14="http://schemas.microsoft.com/office/powerpoint/2010/main" val="936218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5133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21629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9905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89438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0545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06912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13283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4500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7224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30098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7355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58058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24480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1255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032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71158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2/13/2019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4312044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Shape 11">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1"/>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4" name="Straight Connector 13">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3" name="Subtitle 2"/>
          <p:cNvSpPr>
            <a:spLocks noGrp="1"/>
          </p:cNvSpPr>
          <p:nvPr>
            <p:ph type="subTitle" idx="1"/>
          </p:nvPr>
        </p:nvSpPr>
        <p:spPr>
          <a:xfrm>
            <a:off x="7534654" y="1892300"/>
            <a:ext cx="3425445" cy="3073400"/>
          </a:xfrm>
        </p:spPr>
        <p:txBody>
          <a:bodyPr vert="horz" lIns="91440" tIns="45720" rIns="91440" bIns="45720" rtlCol="0" anchor="ctr">
            <a:normAutofit/>
          </a:bodyPr>
          <a:lstStyle/>
          <a:p>
            <a:pPr algn="l"/>
            <a:r>
              <a:rPr lang="en-US" sz="2000">
                <a:solidFill>
                  <a:srgbClr val="FFFFFF"/>
                </a:solidFill>
                <a:cs typeface="Calibri"/>
              </a:rPr>
              <a:t>How to prove your point effectively—and win any argument!</a:t>
            </a:r>
            <a:endParaRPr lang="en-US" sz="2000">
              <a:solidFill>
                <a:srgbClr val="FFFFFF"/>
              </a:solidFill>
            </a:endParaRPr>
          </a:p>
        </p:txBody>
      </p:sp>
      <p:sp>
        <p:nvSpPr>
          <p:cNvPr id="18" name="Isosceles Triangle 17">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29734" y="854529"/>
            <a:ext cx="5799665" cy="5148943"/>
          </a:xfrm>
        </p:spPr>
        <p:txBody>
          <a:bodyPr anchor="ctr">
            <a:normAutofit/>
          </a:bodyPr>
          <a:lstStyle/>
          <a:p>
            <a:r>
              <a:rPr lang="en-US" sz="5600">
                <a:cs typeface="Calibri Light"/>
              </a:rPr>
              <a:t>Writing Argumentatively</a:t>
            </a:r>
            <a:endParaRPr lang="en-US" sz="560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A58162-90AA-4B3B-A0E3-9D4C6D10B8EF}"/>
              </a:ext>
            </a:extLst>
          </p:cNvPr>
          <p:cNvSpPr>
            <a:spLocks noGrp="1"/>
          </p:cNvSpPr>
          <p:nvPr>
            <p:ph type="title"/>
          </p:nvPr>
        </p:nvSpPr>
        <p:spPr>
          <a:xfrm>
            <a:off x="1333502" y="609600"/>
            <a:ext cx="10077535" cy="776515"/>
          </a:xfrm>
        </p:spPr>
        <p:txBody>
          <a:bodyPr>
            <a:normAutofit/>
          </a:bodyPr>
          <a:lstStyle/>
          <a:p>
            <a:r>
              <a:rPr lang="en-US" sz="4000"/>
              <a:t>How to write an Introduction—Context</a:t>
            </a:r>
          </a:p>
        </p:txBody>
      </p:sp>
      <p:sp>
        <p:nvSpPr>
          <p:cNvPr id="7"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13DD1AD-ECD6-4C77-8193-AE52C3E7EED6}"/>
              </a:ext>
            </a:extLst>
          </p:cNvPr>
          <p:cNvSpPr>
            <a:spLocks noGrp="1"/>
          </p:cNvSpPr>
          <p:nvPr>
            <p:ph idx="1"/>
          </p:nvPr>
        </p:nvSpPr>
        <p:spPr>
          <a:xfrm>
            <a:off x="744031" y="1581388"/>
            <a:ext cx="11006757" cy="4963181"/>
          </a:xfrm>
        </p:spPr>
        <p:txBody>
          <a:bodyPr vert="horz" lIns="91440" tIns="45720" rIns="91440" bIns="45720" rtlCol="0" anchor="t">
            <a:normAutofit/>
          </a:bodyPr>
          <a:lstStyle/>
          <a:p>
            <a:r>
              <a:rPr lang="en-US" sz="2800"/>
              <a:t>After you've gotten your reader's attention, you need to give them just a little bit of context for the essay as a whole.</a:t>
            </a:r>
          </a:p>
          <a:p>
            <a:r>
              <a:rPr lang="en-US" sz="2800"/>
              <a:t>Your context should cover BOTH sides of the argument in one or two sentences each. </a:t>
            </a:r>
          </a:p>
          <a:p>
            <a:r>
              <a:rPr lang="en-US" sz="2800"/>
              <a:t>Basically, if you had to sum up both sides of the argument into one sentence each—what would that look like?</a:t>
            </a:r>
          </a:p>
          <a:p>
            <a:endParaRPr lang="en-US" sz="2800"/>
          </a:p>
          <a:p>
            <a:r>
              <a:rPr lang="en-US" sz="2800"/>
              <a:t>This really helps your reader start to invest in the topic, as it helps them pick a side and understand where you are coming from as a writer.</a:t>
            </a:r>
          </a:p>
          <a:p>
            <a:pPr marL="0" indent="0">
              <a:buNone/>
            </a:pPr>
            <a:endParaRPr lang="en-US"/>
          </a:p>
        </p:txBody>
      </p:sp>
      <p:sp>
        <p:nvSpPr>
          <p:cNvPr id="9"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47395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B2D580-C949-472E-AC3F-21475562C28E}"/>
              </a:ext>
            </a:extLst>
          </p:cNvPr>
          <p:cNvSpPr>
            <a:spLocks noGrp="1"/>
          </p:cNvSpPr>
          <p:nvPr>
            <p:ph idx="1"/>
          </p:nvPr>
        </p:nvSpPr>
        <p:spPr>
          <a:xfrm>
            <a:off x="130995" y="275407"/>
            <a:ext cx="7334208" cy="6436582"/>
          </a:xfrm>
        </p:spPr>
        <p:txBody>
          <a:bodyPr vert="horz" lIns="91440" tIns="45720" rIns="91440" bIns="45720" rtlCol="0" anchor="ctr">
            <a:normAutofit fontScale="92500" lnSpcReduction="10000"/>
          </a:bodyPr>
          <a:lstStyle/>
          <a:p>
            <a:pPr>
              <a:lnSpc>
                <a:spcPct val="90000"/>
              </a:lnSpc>
            </a:pPr>
            <a:r>
              <a:rPr lang="en-US" sz="2400"/>
              <a:t>Example: </a:t>
            </a:r>
          </a:p>
          <a:p>
            <a:pPr lvl="1">
              <a:lnSpc>
                <a:spcPct val="90000"/>
              </a:lnSpc>
            </a:pPr>
            <a:r>
              <a:rPr lang="en-US" sz="2000"/>
              <a:t>In the past twenty years, teachers have begun using more and more technology. From projectors to </a:t>
            </a:r>
            <a:r>
              <a:rPr lang="en-US" sz="2000" err="1"/>
              <a:t>powerpoints</a:t>
            </a:r>
            <a:r>
              <a:rPr lang="en-US" sz="2000"/>
              <a:t> and classroom laptops, there is a wide range of technology used in the classroom every day. Students also are able to carry a small computer in their pocket, changing the way that they look at research and classroom tasks. </a:t>
            </a:r>
            <a:r>
              <a:rPr lang="en-US" sz="2000">
                <a:solidFill>
                  <a:srgbClr val="00B050"/>
                </a:solidFill>
              </a:rPr>
              <a:t>Some people believe that the technology use in younger generations is out of control because of the rampant use of social media, gaming, and video watching. However, many also see the benefits of a technological era—one where students can have an answer to any question at the tap of a fingertip.</a:t>
            </a:r>
          </a:p>
          <a:p>
            <a:pPr marL="457200" lvl="1" indent="0">
              <a:lnSpc>
                <a:spcPct val="90000"/>
              </a:lnSpc>
              <a:buNone/>
            </a:pPr>
            <a:endParaRPr lang="en-US" sz="2000"/>
          </a:p>
          <a:p>
            <a:pPr>
              <a:lnSpc>
                <a:spcPct val="90000"/>
              </a:lnSpc>
            </a:pPr>
            <a:r>
              <a:rPr lang="en-US" sz="2400"/>
              <a:t>Talk with your table and answer the following questions:</a:t>
            </a:r>
          </a:p>
          <a:p>
            <a:pPr lvl="1">
              <a:lnSpc>
                <a:spcPct val="90000"/>
              </a:lnSpc>
            </a:pPr>
            <a:r>
              <a:rPr lang="en-US" sz="2000"/>
              <a:t>What are the two sides of the argument?</a:t>
            </a:r>
          </a:p>
          <a:p>
            <a:pPr lvl="1">
              <a:lnSpc>
                <a:spcPct val="90000"/>
              </a:lnSpc>
            </a:pPr>
            <a:r>
              <a:rPr lang="en-US" sz="2000"/>
              <a:t>Does the author lean toward either side in this context?</a:t>
            </a:r>
          </a:p>
          <a:p>
            <a:pPr lvl="1">
              <a:lnSpc>
                <a:spcPct val="90000"/>
              </a:lnSpc>
            </a:pPr>
            <a:endParaRPr lang="en-US" sz="2000"/>
          </a:p>
          <a:p>
            <a:pPr>
              <a:lnSpc>
                <a:spcPct val="90000"/>
              </a:lnSpc>
            </a:pPr>
            <a:r>
              <a:rPr lang="en-US" sz="2400"/>
              <a:t>Now, write your own context immediately following your hook.</a:t>
            </a:r>
          </a:p>
          <a:p>
            <a:pPr lvl="1">
              <a:lnSpc>
                <a:spcPct val="90000"/>
              </a:lnSpc>
            </a:pPr>
            <a:endParaRPr lang="en-US" sz="200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1A20781-2BEB-4A6B-833A-45D3BDD56EBC}"/>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Write the Context!</a:t>
            </a:r>
          </a:p>
        </p:txBody>
      </p:sp>
    </p:spTree>
    <p:extLst>
      <p:ext uri="{BB962C8B-B14F-4D97-AF65-F5344CB8AC3E}">
        <p14:creationId xmlns:p14="http://schemas.microsoft.com/office/powerpoint/2010/main" val="1623452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333502" y="609600"/>
            <a:ext cx="8596668" cy="1320800"/>
          </a:xfrm>
        </p:spPr>
        <p:txBody>
          <a:bodyPr>
            <a:normAutofit/>
          </a:bodyPr>
          <a:lstStyle/>
          <a:p>
            <a:r>
              <a:rPr lang="en-US"/>
              <a:t>How to write an Introduction—Claim</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30936" y="1384212"/>
            <a:ext cx="10609498" cy="5260999"/>
          </a:xfrm>
        </p:spPr>
        <p:txBody>
          <a:bodyPr vert="horz" lIns="91440" tIns="45720" rIns="91440" bIns="45720" rtlCol="0" anchor="t">
            <a:noAutofit/>
          </a:bodyPr>
          <a:lstStyle/>
          <a:p>
            <a:r>
              <a:rPr lang="en-US" sz="2800"/>
              <a:t>Claims go with argumentative writing, and they tell your audience what you are going to be talking about in your essay. </a:t>
            </a:r>
          </a:p>
          <a:p>
            <a:r>
              <a:rPr lang="en-US" sz="2800"/>
              <a:t>Claims generally follow a set pattern:</a:t>
            </a:r>
          </a:p>
          <a:p>
            <a:pPr lvl="1"/>
            <a:r>
              <a:rPr lang="en-US" sz="2400"/>
              <a:t>___________ should/should not _______________ because _________________.</a:t>
            </a:r>
          </a:p>
          <a:p>
            <a:endParaRPr lang="en-US" sz="2800"/>
          </a:p>
          <a:p>
            <a:r>
              <a:rPr lang="en-US" sz="2800"/>
              <a:t>You've already written your claim for this practice.</a:t>
            </a:r>
          </a:p>
          <a:p>
            <a:endParaRPr lang="en-US" sz="2800"/>
          </a:p>
          <a:p>
            <a:r>
              <a:rPr lang="en-US" sz="2800"/>
              <a:t>Add your claim to the very end of your introduction.</a:t>
            </a:r>
          </a:p>
          <a:p>
            <a:endParaRPr lang="en-US"/>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20165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3" name="Straight Connector 22">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56247A8F-36C1-458D-8029-9737F3BDE4C7}"/>
              </a:ext>
            </a:extLst>
          </p:cNvPr>
          <p:cNvSpPr>
            <a:spLocks noGrp="1"/>
          </p:cNvSpPr>
          <p:nvPr>
            <p:ph type="title"/>
          </p:nvPr>
        </p:nvSpPr>
        <p:spPr>
          <a:xfrm>
            <a:off x="677335" y="1282701"/>
            <a:ext cx="5096060" cy="4307148"/>
          </a:xfrm>
        </p:spPr>
        <p:txBody>
          <a:bodyPr vert="horz" lIns="91440" tIns="45720" rIns="91440" bIns="45720" rtlCol="0" anchor="ctr">
            <a:normAutofit/>
          </a:bodyPr>
          <a:lstStyle/>
          <a:p>
            <a:r>
              <a:rPr lang="en-US" sz="5400"/>
              <a:t>Share Your Introduction Paragraph!</a:t>
            </a:r>
            <a:endParaRPr lang="en-US"/>
          </a:p>
        </p:txBody>
      </p:sp>
      <p:sp>
        <p:nvSpPr>
          <p:cNvPr id="31" name="Freeform: Shape 30">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56E2D3D-88DA-4003-9EE3-C6549EE4C690}"/>
              </a:ext>
            </a:extLst>
          </p:cNvPr>
          <p:cNvSpPr>
            <a:spLocks noGrp="1"/>
          </p:cNvSpPr>
          <p:nvPr>
            <p:ph type="body" idx="1"/>
          </p:nvPr>
        </p:nvSpPr>
        <p:spPr>
          <a:xfrm>
            <a:off x="7821120" y="2876315"/>
            <a:ext cx="3602567" cy="1096899"/>
          </a:xfrm>
        </p:spPr>
        <p:txBody>
          <a:bodyPr vert="horz" lIns="91440" tIns="45720" rIns="91440" bIns="45720" rtlCol="0" anchor="ctr">
            <a:noAutofit/>
          </a:bodyPr>
          <a:lstStyle/>
          <a:p>
            <a:pPr algn="r"/>
            <a:r>
              <a:rPr lang="en-US" sz="3200">
                <a:solidFill>
                  <a:srgbClr val="FFFFFF"/>
                </a:solidFill>
              </a:rPr>
              <a:t>Find a partner and share your introduction paragraph with them.</a:t>
            </a:r>
            <a:endParaRPr lang="en-US"/>
          </a:p>
        </p:txBody>
      </p:sp>
    </p:spTree>
    <p:extLst>
      <p:ext uri="{BB962C8B-B14F-4D97-AF65-F5344CB8AC3E}">
        <p14:creationId xmlns:p14="http://schemas.microsoft.com/office/powerpoint/2010/main" val="2191899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333502" y="609600"/>
            <a:ext cx="10365596" cy="1320800"/>
          </a:xfrm>
        </p:spPr>
        <p:txBody>
          <a:bodyPr>
            <a:normAutofit/>
          </a:bodyPr>
          <a:lstStyle/>
          <a:p>
            <a:r>
              <a:rPr lang="en-US"/>
              <a:t>How to write a body paragraph—topic sentence</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30936" y="1384212"/>
            <a:ext cx="10609498" cy="5260999"/>
          </a:xfrm>
        </p:spPr>
        <p:txBody>
          <a:bodyPr vert="horz" lIns="91440" tIns="45720" rIns="91440" bIns="45720" rtlCol="0" anchor="t">
            <a:noAutofit/>
          </a:bodyPr>
          <a:lstStyle/>
          <a:p>
            <a:r>
              <a:rPr lang="en-US" sz="2800"/>
              <a:t>When you are writing a body paragraph, you need to start by connecting your reader back to the claim.</a:t>
            </a:r>
          </a:p>
          <a:p>
            <a:r>
              <a:rPr lang="en-US" sz="2800"/>
              <a:t>This is the purpose of your topic sentence, reminding your reader that it connects to your claim, and informing them about what's in the paragraph.</a:t>
            </a:r>
          </a:p>
          <a:p>
            <a:r>
              <a:rPr lang="en-US" sz="2800"/>
              <a:t>This is a short, one sentence connector. Use language from your claim if you need to. </a:t>
            </a:r>
          </a:p>
          <a:p>
            <a:endParaRPr lang="en-US" sz="2800"/>
          </a:p>
          <a:p>
            <a:r>
              <a:rPr lang="en-US" sz="2800"/>
              <a:t>Write a one sentence topic sentence about your first point in your argument.</a:t>
            </a:r>
          </a:p>
          <a:p>
            <a:endParaRPr lang="en-US"/>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13929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333502" y="609600"/>
            <a:ext cx="10365596" cy="1320800"/>
          </a:xfrm>
        </p:spPr>
        <p:txBody>
          <a:bodyPr>
            <a:normAutofit/>
          </a:bodyPr>
          <a:lstStyle/>
          <a:p>
            <a:r>
              <a:rPr lang="en-US"/>
              <a:t>How to write a body paragraph—Authorization</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30936" y="1384212"/>
            <a:ext cx="10609498" cy="5260999"/>
          </a:xfrm>
        </p:spPr>
        <p:txBody>
          <a:bodyPr vert="horz" lIns="91440" tIns="45720" rIns="91440" bIns="45720" rtlCol="0" anchor="t">
            <a:noAutofit/>
          </a:bodyPr>
          <a:lstStyle/>
          <a:p>
            <a:r>
              <a:rPr lang="en-US" sz="2800"/>
              <a:t>One important thing that writers must do is show their audience that the information they are presenting is from an authentic, reliable source. This is the job of the authorization statement.</a:t>
            </a:r>
          </a:p>
          <a:p>
            <a:r>
              <a:rPr lang="en-US" sz="2800"/>
              <a:t>The authorization statement follows a clear pattern every time.</a:t>
            </a:r>
          </a:p>
          <a:p>
            <a:pPr lvl="1"/>
            <a:r>
              <a:rPr lang="en-US" sz="2600"/>
              <a:t>In "Article Title" by Author's Name of </a:t>
            </a:r>
            <a:r>
              <a:rPr lang="en-US" sz="2600" i="1"/>
              <a:t>Publication</a:t>
            </a:r>
            <a:r>
              <a:rPr lang="en-US" sz="2600"/>
              <a:t>, the author discusses/shows/describes/talks about/etc ______________.</a:t>
            </a:r>
          </a:p>
          <a:p>
            <a:pPr lvl="1"/>
            <a:r>
              <a:rPr lang="en-US" sz="2600"/>
              <a:t>All you have to do is fill in the blanks! Article title, author's name, and publication are usually found at the beginning of the article. Then fill in what they talk about broadly in the article.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14237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B2D580-C949-472E-AC3F-21475562C28E}"/>
              </a:ext>
            </a:extLst>
          </p:cNvPr>
          <p:cNvSpPr>
            <a:spLocks noGrp="1"/>
          </p:cNvSpPr>
          <p:nvPr>
            <p:ph idx="1"/>
          </p:nvPr>
        </p:nvSpPr>
        <p:spPr>
          <a:xfrm>
            <a:off x="130995" y="275407"/>
            <a:ext cx="7334208" cy="6436582"/>
          </a:xfrm>
        </p:spPr>
        <p:txBody>
          <a:bodyPr vert="horz" lIns="91440" tIns="45720" rIns="91440" bIns="45720" rtlCol="0" anchor="ctr">
            <a:normAutofit/>
          </a:bodyPr>
          <a:lstStyle/>
          <a:p>
            <a:pPr>
              <a:lnSpc>
                <a:spcPct val="90000"/>
              </a:lnSpc>
            </a:pPr>
            <a:r>
              <a:rPr lang="en-US" sz="2400"/>
              <a:t>Example: </a:t>
            </a:r>
          </a:p>
          <a:p>
            <a:pPr lvl="1">
              <a:lnSpc>
                <a:spcPct val="90000"/>
              </a:lnSpc>
            </a:pPr>
            <a:r>
              <a:rPr lang="en-US" sz="2000"/>
              <a:t>Students should have access to social media to interact with people who are different than they are. </a:t>
            </a:r>
            <a:r>
              <a:rPr lang="en-US" sz="2000">
                <a:solidFill>
                  <a:srgbClr val="00B050"/>
                </a:solidFill>
              </a:rPr>
              <a:t>In the article "Social Media as a Community" by Keith Hampton of </a:t>
            </a:r>
            <a:r>
              <a:rPr lang="en-US" sz="2000" i="1">
                <a:solidFill>
                  <a:srgbClr val="00B050"/>
                </a:solidFill>
              </a:rPr>
              <a:t>The New York Times</a:t>
            </a:r>
            <a:r>
              <a:rPr lang="en-US" sz="2000">
                <a:solidFill>
                  <a:srgbClr val="00B050"/>
                </a:solidFill>
              </a:rPr>
              <a:t>, the author discusses the importance of using social media to build social skills.</a:t>
            </a:r>
          </a:p>
          <a:p>
            <a:pPr marL="457200" lvl="1" indent="0">
              <a:lnSpc>
                <a:spcPct val="90000"/>
              </a:lnSpc>
              <a:buNone/>
            </a:pPr>
            <a:endParaRPr lang="en-US" sz="2000"/>
          </a:p>
          <a:p>
            <a:pPr>
              <a:lnSpc>
                <a:spcPct val="90000"/>
              </a:lnSpc>
            </a:pPr>
            <a:r>
              <a:rPr lang="en-US" sz="2400"/>
              <a:t>Talk with your table and answer the following questions:</a:t>
            </a:r>
          </a:p>
          <a:p>
            <a:pPr lvl="1">
              <a:lnSpc>
                <a:spcPct val="90000"/>
              </a:lnSpc>
            </a:pPr>
            <a:r>
              <a:rPr lang="en-US" sz="2000"/>
              <a:t>What is the article title and who is the author?</a:t>
            </a:r>
          </a:p>
          <a:p>
            <a:pPr lvl="1">
              <a:lnSpc>
                <a:spcPct val="90000"/>
              </a:lnSpc>
            </a:pPr>
            <a:r>
              <a:rPr lang="en-US" sz="2000"/>
              <a:t>Is this a trusted, reliable source? How do you know?</a:t>
            </a:r>
          </a:p>
          <a:p>
            <a:pPr lvl="1">
              <a:lnSpc>
                <a:spcPct val="90000"/>
              </a:lnSpc>
            </a:pPr>
            <a:endParaRPr lang="en-US" sz="2000"/>
          </a:p>
          <a:p>
            <a:pPr>
              <a:lnSpc>
                <a:spcPct val="90000"/>
              </a:lnSpc>
            </a:pPr>
            <a:r>
              <a:rPr lang="en-US" sz="2400"/>
              <a:t>Now, write your own authorization immediately following your topic sentence.</a:t>
            </a:r>
          </a:p>
          <a:p>
            <a:pPr lvl="1">
              <a:lnSpc>
                <a:spcPct val="90000"/>
              </a:lnSpc>
            </a:pPr>
            <a:endParaRPr lang="en-US" sz="200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1A20781-2BEB-4A6B-833A-45D3BDD56EBC}"/>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Write the Authorization!</a:t>
            </a:r>
          </a:p>
        </p:txBody>
      </p:sp>
    </p:spTree>
    <p:extLst>
      <p:ext uri="{BB962C8B-B14F-4D97-AF65-F5344CB8AC3E}">
        <p14:creationId xmlns:p14="http://schemas.microsoft.com/office/powerpoint/2010/main" val="2905645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333502" y="609600"/>
            <a:ext cx="10365596" cy="1320800"/>
          </a:xfrm>
        </p:spPr>
        <p:txBody>
          <a:bodyPr>
            <a:normAutofit/>
          </a:bodyPr>
          <a:lstStyle/>
          <a:p>
            <a:r>
              <a:rPr lang="en-US"/>
              <a:t>How to write a body paragraph—Evidence</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30936" y="1384212"/>
            <a:ext cx="10609498" cy="5260999"/>
          </a:xfrm>
        </p:spPr>
        <p:txBody>
          <a:bodyPr vert="horz" lIns="91440" tIns="45720" rIns="91440" bIns="45720" rtlCol="0" anchor="t">
            <a:noAutofit/>
          </a:bodyPr>
          <a:lstStyle/>
          <a:p>
            <a:r>
              <a:rPr lang="en-US" sz="2800"/>
              <a:t>The evidence that you put into your argumentative body paragraph should be strong, effective, and to the point. </a:t>
            </a:r>
          </a:p>
          <a:p>
            <a:r>
              <a:rPr lang="en-US" sz="2800"/>
              <a:t>Try to avoid the following things:</a:t>
            </a:r>
          </a:p>
          <a:p>
            <a:pPr lvl="1"/>
            <a:r>
              <a:rPr lang="en-US" sz="2600"/>
              <a:t>Really long pieces of evidence (aim for 1-2 sentences!)</a:t>
            </a:r>
          </a:p>
          <a:p>
            <a:pPr lvl="1"/>
            <a:r>
              <a:rPr lang="en-US" sz="2600"/>
              <a:t>Evidence that shows both sides of the argument</a:t>
            </a:r>
          </a:p>
          <a:p>
            <a:pPr lvl="1"/>
            <a:r>
              <a:rPr lang="en-US" sz="2600"/>
              <a:t>Evidence that doesn't really help your argument or is weak on it's own.</a:t>
            </a:r>
          </a:p>
          <a:p>
            <a:r>
              <a:rPr lang="en-US" sz="2800"/>
              <a:t>When putting evidence into your essay, make sure that you put an attribution and that you use proper punctuation.</a:t>
            </a:r>
          </a:p>
          <a:p>
            <a:pPr lvl="1"/>
            <a:r>
              <a:rPr lang="en-US" sz="2600"/>
              <a:t>The author states, " EVIDENCE SENTENCE GOES HERE."</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23843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B2D580-C949-472E-AC3F-21475562C28E}"/>
              </a:ext>
            </a:extLst>
          </p:cNvPr>
          <p:cNvSpPr>
            <a:spLocks noGrp="1"/>
          </p:cNvSpPr>
          <p:nvPr>
            <p:ph idx="1"/>
          </p:nvPr>
        </p:nvSpPr>
        <p:spPr>
          <a:xfrm>
            <a:off x="130995" y="275407"/>
            <a:ext cx="7334208" cy="6436582"/>
          </a:xfrm>
        </p:spPr>
        <p:txBody>
          <a:bodyPr vert="horz" lIns="91440" tIns="45720" rIns="91440" bIns="45720" rtlCol="0" anchor="ctr">
            <a:normAutofit/>
          </a:bodyPr>
          <a:lstStyle/>
          <a:p>
            <a:pPr>
              <a:lnSpc>
                <a:spcPct val="90000"/>
              </a:lnSpc>
            </a:pPr>
            <a:r>
              <a:rPr lang="en-US" sz="2400"/>
              <a:t>Example: </a:t>
            </a:r>
          </a:p>
          <a:p>
            <a:pPr lvl="1"/>
            <a:r>
              <a:rPr lang="en-US" sz="1800"/>
              <a:t>Students should have access to social media to interact with people who are different than they are. In the article "Social Media as a Community" by Keith Hampton of </a:t>
            </a:r>
            <a:r>
              <a:rPr lang="en-US" sz="1800" i="1"/>
              <a:t>The New York Times</a:t>
            </a:r>
            <a:r>
              <a:rPr lang="en-US" sz="1800"/>
              <a:t>, the author discusses the importance of using social media to build social skills. </a:t>
            </a:r>
            <a:r>
              <a:rPr lang="en-US" sz="1800">
                <a:solidFill>
                  <a:srgbClr val="00B050"/>
                </a:solidFill>
              </a:rPr>
              <a:t>The author states, "Because of cellphones and social media, those we depend on are more accessible today than at any point since we lived in small, village-like settlements."</a:t>
            </a:r>
          </a:p>
          <a:p>
            <a:pPr marL="457200" lvl="1" indent="0">
              <a:lnSpc>
                <a:spcPct val="90000"/>
              </a:lnSpc>
              <a:buNone/>
            </a:pPr>
            <a:endParaRPr lang="en-US" sz="2000"/>
          </a:p>
          <a:p>
            <a:pPr>
              <a:lnSpc>
                <a:spcPct val="90000"/>
              </a:lnSpc>
            </a:pPr>
            <a:r>
              <a:rPr lang="en-US" sz="2400"/>
              <a:t>Talk with your table and answer the following questions:</a:t>
            </a:r>
          </a:p>
          <a:p>
            <a:pPr lvl="1">
              <a:lnSpc>
                <a:spcPct val="90000"/>
              </a:lnSpc>
            </a:pPr>
            <a:r>
              <a:rPr lang="en-US" sz="2000"/>
              <a:t>How effective is this piece of evidence?</a:t>
            </a:r>
          </a:p>
          <a:p>
            <a:pPr lvl="1">
              <a:lnSpc>
                <a:spcPct val="90000"/>
              </a:lnSpc>
            </a:pPr>
            <a:r>
              <a:rPr lang="en-US" sz="2000"/>
              <a:t>Does this evidence help prove my point?</a:t>
            </a:r>
          </a:p>
          <a:p>
            <a:pPr lvl="1">
              <a:lnSpc>
                <a:spcPct val="90000"/>
              </a:lnSpc>
            </a:pPr>
            <a:endParaRPr lang="en-US" sz="2000"/>
          </a:p>
          <a:p>
            <a:pPr>
              <a:lnSpc>
                <a:spcPct val="90000"/>
              </a:lnSpc>
            </a:pPr>
            <a:r>
              <a:rPr lang="en-US" sz="2400"/>
              <a:t>Now add your own piece of evidence to your body paragraph.</a:t>
            </a:r>
          </a:p>
          <a:p>
            <a:pPr lvl="1">
              <a:lnSpc>
                <a:spcPct val="90000"/>
              </a:lnSpc>
            </a:pPr>
            <a:endParaRPr lang="en-US" sz="200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1A20781-2BEB-4A6B-833A-45D3BDD56EBC}"/>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Add the Evidence!</a:t>
            </a:r>
          </a:p>
        </p:txBody>
      </p:sp>
    </p:spTree>
    <p:extLst>
      <p:ext uri="{BB962C8B-B14F-4D97-AF65-F5344CB8AC3E}">
        <p14:creationId xmlns:p14="http://schemas.microsoft.com/office/powerpoint/2010/main" val="3711537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170216" y="146957"/>
            <a:ext cx="10365596" cy="1320800"/>
          </a:xfrm>
        </p:spPr>
        <p:txBody>
          <a:bodyPr>
            <a:normAutofit/>
          </a:bodyPr>
          <a:lstStyle/>
          <a:p>
            <a:r>
              <a:rPr lang="en-US"/>
              <a:t>How to write a body paragraph—Explanation</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30936" y="903426"/>
            <a:ext cx="10609498" cy="5260999"/>
          </a:xfrm>
        </p:spPr>
        <p:txBody>
          <a:bodyPr vert="horz" lIns="91440" tIns="45720" rIns="91440" bIns="45720" rtlCol="0" anchor="t">
            <a:noAutofit/>
          </a:bodyPr>
          <a:lstStyle/>
          <a:p>
            <a:r>
              <a:rPr lang="en-US" sz="2400"/>
              <a:t>Sometimes, explaining the evidence you used can be the hardest part of a body paragraph. You want to be effective and not repetitive, but that can be hard.</a:t>
            </a:r>
          </a:p>
          <a:p>
            <a:r>
              <a:rPr lang="en-US" sz="2400"/>
              <a:t>When thinking about your explanation, pretend that your audience knows absolutely nothing about your topic.</a:t>
            </a:r>
          </a:p>
          <a:p>
            <a:pPr lvl="1"/>
            <a:r>
              <a:rPr lang="en-US" sz="2400"/>
              <a:t>This way, you know to explain all the important parts of the quote!</a:t>
            </a:r>
          </a:p>
          <a:p>
            <a:r>
              <a:rPr lang="en-US" sz="2400"/>
              <a:t>You should also be proving WHY you chose that piece of evidence and HOW it helps build your argument.</a:t>
            </a:r>
          </a:p>
          <a:p>
            <a:pPr lvl="1"/>
            <a:r>
              <a:rPr lang="en-US" sz="2400"/>
              <a:t>If you can't do this, choose a different piece of evidence. Seriously.</a:t>
            </a:r>
          </a:p>
          <a:p>
            <a:r>
              <a:rPr lang="en-US" sz="2600"/>
              <a:t>There should always be twice as many sentences of explanation as there are sentences of evidence. (You are proving YOUR point, not someone else's!</a:t>
            </a:r>
          </a:p>
          <a:p>
            <a:pPr lvl="1"/>
            <a:r>
              <a:rPr lang="en-US" sz="2400"/>
              <a:t>That's why it's a good idea to keep your evidence shorter!</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89495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B88246-9668-428C-962B-73D4C9FA0B65}"/>
              </a:ext>
            </a:extLst>
          </p:cNvPr>
          <p:cNvSpPr>
            <a:spLocks noGrp="1"/>
          </p:cNvSpPr>
          <p:nvPr>
            <p:ph type="title"/>
          </p:nvPr>
        </p:nvSpPr>
        <p:spPr>
          <a:xfrm>
            <a:off x="4419136" y="1020871"/>
            <a:ext cx="6960759" cy="2849671"/>
          </a:xfrm>
        </p:spPr>
        <p:txBody>
          <a:bodyPr vert="horz" lIns="91440" tIns="45720" rIns="91440" bIns="45720" rtlCol="0" anchor="b">
            <a:normAutofit/>
          </a:bodyPr>
          <a:lstStyle/>
          <a:p>
            <a:r>
              <a:rPr lang="en-US" sz="6000">
                <a:solidFill>
                  <a:srgbClr val="FFFFFF"/>
                </a:solidFill>
              </a:rPr>
              <a:t>Article Jigsaw – Part One</a:t>
            </a:r>
          </a:p>
        </p:txBody>
      </p:sp>
      <p:sp>
        <p:nvSpPr>
          <p:cNvPr id="3" name="Text Placeholder 2">
            <a:extLst>
              <a:ext uri="{FF2B5EF4-FFF2-40B4-BE49-F238E27FC236}">
                <a16:creationId xmlns:a16="http://schemas.microsoft.com/office/drawing/2014/main" id="{F59CB399-3D3E-4A01-81C3-FA604B7685EF}"/>
              </a:ext>
            </a:extLst>
          </p:cNvPr>
          <p:cNvSpPr>
            <a:spLocks noGrp="1"/>
          </p:cNvSpPr>
          <p:nvPr>
            <p:ph type="body" idx="1"/>
          </p:nvPr>
        </p:nvSpPr>
        <p:spPr>
          <a:xfrm>
            <a:off x="4548104" y="3962088"/>
            <a:ext cx="6112077" cy="1186108"/>
          </a:xfrm>
        </p:spPr>
        <p:txBody>
          <a:bodyPr vert="horz" lIns="91440" tIns="45720" rIns="91440" bIns="45720" rtlCol="0" anchor="t">
            <a:normAutofit/>
          </a:bodyPr>
          <a:lstStyle/>
          <a:p>
            <a:r>
              <a:rPr lang="en-US" sz="1800">
                <a:solidFill>
                  <a:srgbClr val="FFFFFF">
                    <a:alpha val="70000"/>
                  </a:srgbClr>
                </a:solidFill>
              </a:rPr>
              <a:t>With the people at your table, read the article provided. Discuss what you think the main takeaways are. </a:t>
            </a:r>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8143200"/>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B2D580-C949-472E-AC3F-21475562C28E}"/>
              </a:ext>
            </a:extLst>
          </p:cNvPr>
          <p:cNvSpPr>
            <a:spLocks noGrp="1"/>
          </p:cNvSpPr>
          <p:nvPr>
            <p:ph idx="1"/>
          </p:nvPr>
        </p:nvSpPr>
        <p:spPr>
          <a:xfrm>
            <a:off x="49353" y="275407"/>
            <a:ext cx="7479349" cy="6436582"/>
          </a:xfrm>
        </p:spPr>
        <p:txBody>
          <a:bodyPr vert="horz" lIns="91440" tIns="45720" rIns="91440" bIns="45720" rtlCol="0" anchor="ctr">
            <a:normAutofit fontScale="92500" lnSpcReduction="10000"/>
          </a:bodyPr>
          <a:lstStyle/>
          <a:p>
            <a:pPr>
              <a:lnSpc>
                <a:spcPct val="90000"/>
              </a:lnSpc>
            </a:pPr>
            <a:r>
              <a:rPr lang="en-US" sz="2400"/>
              <a:t>Example: </a:t>
            </a:r>
          </a:p>
          <a:p>
            <a:pPr lvl="1"/>
            <a:r>
              <a:rPr lang="en-US" sz="1800"/>
              <a:t>Students should have access to social media to interact with people who are different than they are. In the article "Social Media as a Community" by Keith Hampton of </a:t>
            </a:r>
            <a:r>
              <a:rPr lang="en-US" sz="1800" i="1"/>
              <a:t>The New York Times</a:t>
            </a:r>
            <a:r>
              <a:rPr lang="en-US" sz="1800"/>
              <a:t>, the author discusses the importance of using social media to build social skills. The author states, "Because of cellphones and social media, those we depend on are more accessible today than at any point since we lived in small, village-like settlements." </a:t>
            </a:r>
            <a:r>
              <a:rPr lang="en-US" sz="1800">
                <a:solidFill>
                  <a:srgbClr val="00B050"/>
                </a:solidFill>
              </a:rPr>
              <a:t>This evidence shows that kids that use social media are able to connect with people across the world--something that makes people more accessible than ever before. With this new ability to connect to people, students should not have to shut that down for a whole week, as they would miss out on valuable connections.</a:t>
            </a:r>
          </a:p>
          <a:p>
            <a:pPr marL="457200" lvl="1" indent="0">
              <a:lnSpc>
                <a:spcPct val="90000"/>
              </a:lnSpc>
              <a:buNone/>
            </a:pPr>
            <a:endParaRPr lang="en-US" sz="2000"/>
          </a:p>
          <a:p>
            <a:pPr>
              <a:lnSpc>
                <a:spcPct val="90000"/>
              </a:lnSpc>
            </a:pPr>
            <a:r>
              <a:rPr lang="en-US" sz="2400"/>
              <a:t>Talk with your table and answer the following questions:</a:t>
            </a:r>
          </a:p>
          <a:p>
            <a:pPr lvl="1">
              <a:lnSpc>
                <a:spcPct val="90000"/>
              </a:lnSpc>
            </a:pPr>
            <a:r>
              <a:rPr lang="en-US" sz="2000"/>
              <a:t>Does this explanation show why the author chose that evidence?</a:t>
            </a:r>
          </a:p>
          <a:p>
            <a:pPr lvl="1">
              <a:lnSpc>
                <a:spcPct val="90000"/>
              </a:lnSpc>
            </a:pPr>
            <a:r>
              <a:rPr lang="en-US" sz="2000"/>
              <a:t>Do you better understand the author's side now?</a:t>
            </a:r>
          </a:p>
          <a:p>
            <a:pPr lvl="1">
              <a:lnSpc>
                <a:spcPct val="90000"/>
              </a:lnSpc>
            </a:pPr>
            <a:endParaRPr lang="en-US" sz="2000"/>
          </a:p>
          <a:p>
            <a:pPr>
              <a:lnSpc>
                <a:spcPct val="90000"/>
              </a:lnSpc>
            </a:pPr>
            <a:r>
              <a:rPr lang="en-US" sz="2400"/>
              <a:t>Now add your own explanation to your body paragraph.</a:t>
            </a:r>
          </a:p>
          <a:p>
            <a:pPr lvl="1">
              <a:lnSpc>
                <a:spcPct val="90000"/>
              </a:lnSpc>
            </a:pPr>
            <a:endParaRPr lang="en-US" sz="200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1A20781-2BEB-4A6B-833A-45D3BDD56EBC}"/>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Write your Explanation!</a:t>
            </a:r>
          </a:p>
        </p:txBody>
      </p:sp>
    </p:spTree>
    <p:extLst>
      <p:ext uri="{BB962C8B-B14F-4D97-AF65-F5344CB8AC3E}">
        <p14:creationId xmlns:p14="http://schemas.microsoft.com/office/powerpoint/2010/main" val="1212626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170216" y="146957"/>
            <a:ext cx="10365596" cy="1320800"/>
          </a:xfrm>
        </p:spPr>
        <p:txBody>
          <a:bodyPr>
            <a:normAutofit/>
          </a:bodyPr>
          <a:lstStyle/>
          <a:p>
            <a:r>
              <a:rPr lang="en-US"/>
              <a:t>How to Write a Body Paragraph—Conclusion</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30936" y="903426"/>
            <a:ext cx="10609498" cy="5260999"/>
          </a:xfrm>
        </p:spPr>
        <p:txBody>
          <a:bodyPr vert="horz" lIns="91440" tIns="45720" rIns="91440" bIns="45720" rtlCol="0" anchor="t">
            <a:noAutofit/>
          </a:bodyPr>
          <a:lstStyle/>
          <a:p>
            <a:r>
              <a:rPr lang="en-US" sz="2400"/>
              <a:t>Before moving on from your body paragraph, you need to wrap up your thoughts on the topic.</a:t>
            </a:r>
            <a:endParaRPr lang="en-US"/>
          </a:p>
          <a:p>
            <a:r>
              <a:rPr lang="en-US" sz="2400"/>
              <a:t>Your conclusion sentence is a good way to remind your audience that your paragraph connects to your claim and to lead into your next paragraph. </a:t>
            </a:r>
          </a:p>
          <a:p>
            <a:r>
              <a:rPr lang="en-US" sz="2400"/>
              <a:t>Try to avoid repeating things that you've already written—it makes your audience bored and feel like you're not quite sure what you're talking about.</a:t>
            </a:r>
          </a:p>
          <a:p>
            <a:endParaRPr lang="en-US" sz="2400"/>
          </a:p>
          <a:p>
            <a:r>
              <a:rPr lang="en-US" sz="2400"/>
              <a:t>Conclusions are often the last thing your audience reads before moving on in the essay—make sure it wraps up your thoughts!</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936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B2D580-C949-472E-AC3F-21475562C28E}"/>
              </a:ext>
            </a:extLst>
          </p:cNvPr>
          <p:cNvSpPr>
            <a:spLocks noGrp="1"/>
          </p:cNvSpPr>
          <p:nvPr>
            <p:ph idx="1"/>
          </p:nvPr>
        </p:nvSpPr>
        <p:spPr>
          <a:xfrm>
            <a:off x="49353" y="275407"/>
            <a:ext cx="7479349" cy="6436582"/>
          </a:xfrm>
        </p:spPr>
        <p:txBody>
          <a:bodyPr vert="horz" lIns="91440" tIns="45720" rIns="91440" bIns="45720" rtlCol="0" anchor="ctr">
            <a:normAutofit fontScale="92500" lnSpcReduction="20000"/>
          </a:bodyPr>
          <a:lstStyle/>
          <a:p>
            <a:pPr>
              <a:lnSpc>
                <a:spcPct val="90000"/>
              </a:lnSpc>
            </a:pPr>
            <a:r>
              <a:rPr lang="en-US" sz="2400"/>
              <a:t>Example: </a:t>
            </a:r>
          </a:p>
          <a:p>
            <a:pPr lvl="1"/>
            <a:r>
              <a:rPr lang="en-US" sz="1800"/>
              <a:t>Students should have access to social media to interact with people who are different than they are. In the article "Social Media as a Community" by Keith Hampton of </a:t>
            </a:r>
            <a:r>
              <a:rPr lang="en-US" sz="1800" i="1"/>
              <a:t>The New York Times</a:t>
            </a:r>
            <a:r>
              <a:rPr lang="en-US" sz="1800"/>
              <a:t>, the author discusses the importance of using social media to build social skills. The author states, "Because of cellphones and social media, those we depend on are more accessible today than at any point since we lived in small, village-like settlements." </a:t>
            </a:r>
            <a:r>
              <a:rPr lang="en-US" sz="1800">
                <a:solidFill>
                  <a:schemeClr val="tx1"/>
                </a:solidFill>
              </a:rPr>
              <a:t>This evidence shows that kids that use social media are able to connect with people across the world--something that makes people more accessible than ever before. With this new ability to connect to people, students should not have to shut that down for a whole week, as they would miss out on valuable connections. </a:t>
            </a:r>
            <a:r>
              <a:rPr lang="en-US" sz="1800">
                <a:solidFill>
                  <a:srgbClr val="00B050"/>
                </a:solidFill>
              </a:rPr>
              <a:t>Students need to be able to use cell phones so that they can communicate with the outside world and learn valuable lessons about people who are different than they are.</a:t>
            </a:r>
          </a:p>
          <a:p>
            <a:pPr marL="457200" lvl="1" indent="0">
              <a:lnSpc>
                <a:spcPct val="90000"/>
              </a:lnSpc>
              <a:buNone/>
            </a:pPr>
            <a:endParaRPr lang="en-US" sz="2000"/>
          </a:p>
          <a:p>
            <a:pPr>
              <a:lnSpc>
                <a:spcPct val="90000"/>
              </a:lnSpc>
            </a:pPr>
            <a:r>
              <a:rPr lang="en-US" sz="2400"/>
              <a:t>Talk with your table and answer the following questions:</a:t>
            </a:r>
          </a:p>
          <a:p>
            <a:pPr lvl="1">
              <a:lnSpc>
                <a:spcPct val="90000"/>
              </a:lnSpc>
            </a:pPr>
            <a:r>
              <a:rPr lang="en-US" sz="2000"/>
              <a:t>Does this conclusion wrap up the paragraph well?</a:t>
            </a:r>
          </a:p>
          <a:p>
            <a:pPr lvl="1">
              <a:lnSpc>
                <a:spcPct val="90000"/>
              </a:lnSpc>
            </a:pPr>
            <a:r>
              <a:rPr lang="en-US" sz="2000"/>
              <a:t>Do you think that the author is ready to move on to the next paragraph?</a:t>
            </a:r>
          </a:p>
          <a:p>
            <a:pPr lvl="1">
              <a:lnSpc>
                <a:spcPct val="90000"/>
              </a:lnSpc>
            </a:pPr>
            <a:endParaRPr lang="en-US" sz="2000"/>
          </a:p>
          <a:p>
            <a:pPr>
              <a:lnSpc>
                <a:spcPct val="90000"/>
              </a:lnSpc>
            </a:pPr>
            <a:r>
              <a:rPr lang="en-US" sz="2400"/>
              <a:t>Now add your own conclusion to your body paragraph.</a:t>
            </a:r>
          </a:p>
          <a:p>
            <a:pPr lvl="1">
              <a:lnSpc>
                <a:spcPct val="90000"/>
              </a:lnSpc>
            </a:pPr>
            <a:endParaRPr lang="en-US" sz="200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1A20781-2BEB-4A6B-833A-45D3BDD56EBC}"/>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Write your Conclusion!</a:t>
            </a:r>
          </a:p>
        </p:txBody>
      </p:sp>
    </p:spTree>
    <p:extLst>
      <p:ext uri="{BB962C8B-B14F-4D97-AF65-F5344CB8AC3E}">
        <p14:creationId xmlns:p14="http://schemas.microsoft.com/office/powerpoint/2010/main" val="2302152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3" name="Straight Connector 22">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56247A8F-36C1-458D-8029-9737F3BDE4C7}"/>
              </a:ext>
            </a:extLst>
          </p:cNvPr>
          <p:cNvSpPr>
            <a:spLocks noGrp="1"/>
          </p:cNvSpPr>
          <p:nvPr>
            <p:ph type="title"/>
          </p:nvPr>
        </p:nvSpPr>
        <p:spPr>
          <a:xfrm>
            <a:off x="504977" y="901700"/>
            <a:ext cx="5404488" cy="4307148"/>
          </a:xfrm>
        </p:spPr>
        <p:txBody>
          <a:bodyPr vert="horz" lIns="91440" tIns="45720" rIns="91440" bIns="45720" rtlCol="0" anchor="ctr">
            <a:normAutofit/>
          </a:bodyPr>
          <a:lstStyle/>
          <a:p>
            <a:r>
              <a:rPr lang="en-US" sz="5400"/>
              <a:t>Share Your </a:t>
            </a:r>
            <a:br>
              <a:rPr lang="en-US" sz="5400"/>
            </a:br>
            <a:r>
              <a:rPr lang="en-US" sz="5400"/>
              <a:t>Body Paragraph!</a:t>
            </a:r>
            <a:endParaRPr lang="en-US"/>
          </a:p>
        </p:txBody>
      </p:sp>
      <p:sp>
        <p:nvSpPr>
          <p:cNvPr id="31" name="Freeform: Shape 30">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56E2D3D-88DA-4003-9EE3-C6549EE4C690}"/>
              </a:ext>
            </a:extLst>
          </p:cNvPr>
          <p:cNvSpPr>
            <a:spLocks noGrp="1"/>
          </p:cNvSpPr>
          <p:nvPr>
            <p:ph type="body" idx="1"/>
          </p:nvPr>
        </p:nvSpPr>
        <p:spPr>
          <a:xfrm>
            <a:off x="7821120" y="2876315"/>
            <a:ext cx="3602567" cy="1096899"/>
          </a:xfrm>
        </p:spPr>
        <p:txBody>
          <a:bodyPr vert="horz" lIns="91440" tIns="45720" rIns="91440" bIns="45720" rtlCol="0" anchor="ctr">
            <a:noAutofit/>
          </a:bodyPr>
          <a:lstStyle/>
          <a:p>
            <a:pPr algn="r"/>
            <a:r>
              <a:rPr lang="en-US" sz="3200">
                <a:solidFill>
                  <a:srgbClr val="FFFFFF"/>
                </a:solidFill>
              </a:rPr>
              <a:t>Find a partner and share your body paragraph with them.</a:t>
            </a:r>
            <a:endParaRPr lang="en-US"/>
          </a:p>
        </p:txBody>
      </p:sp>
    </p:spTree>
    <p:extLst>
      <p:ext uri="{BB962C8B-B14F-4D97-AF65-F5344CB8AC3E}">
        <p14:creationId xmlns:p14="http://schemas.microsoft.com/office/powerpoint/2010/main" val="2345286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406074" y="56242"/>
            <a:ext cx="10782881" cy="1320800"/>
          </a:xfrm>
        </p:spPr>
        <p:txBody>
          <a:bodyPr>
            <a:normAutofit/>
          </a:bodyPr>
          <a:lstStyle/>
          <a:p>
            <a:r>
              <a:rPr lang="en-US"/>
              <a:t>How to Write a Counterargument—Topic Sentence</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03722" y="794569"/>
            <a:ext cx="10609498" cy="5260999"/>
          </a:xfrm>
        </p:spPr>
        <p:txBody>
          <a:bodyPr vert="horz" lIns="91440" tIns="45720" rIns="91440" bIns="45720" rtlCol="0" anchor="t">
            <a:noAutofit/>
          </a:bodyPr>
          <a:lstStyle/>
          <a:p>
            <a:r>
              <a:rPr lang="en-US" sz="2800" dirty="0"/>
              <a:t>In a regular body paragraph, your topic sentence connects back to your claim.</a:t>
            </a:r>
          </a:p>
          <a:p>
            <a:r>
              <a:rPr lang="en-US" sz="2800" dirty="0"/>
              <a:t>However, in a counterargument paragraph, the topic sentence needs to serve a different purpose: it must introduce your audience to the opposing viewpoint.</a:t>
            </a:r>
          </a:p>
          <a:p>
            <a:r>
              <a:rPr lang="en-US" sz="2800" dirty="0"/>
              <a:t>This sentence (or two, if needed) should tell what the opposing viewpoint from your own thinks about the topic. </a:t>
            </a:r>
          </a:p>
          <a:p>
            <a:r>
              <a:rPr lang="en-US" sz="2800" dirty="0"/>
              <a:t>Some good sentence starters are:</a:t>
            </a:r>
          </a:p>
          <a:p>
            <a:pPr lvl="1"/>
            <a:r>
              <a:rPr lang="en-US" sz="2600" dirty="0"/>
              <a:t>While many believe (your opinion), some feel that (counterargument).</a:t>
            </a:r>
          </a:p>
          <a:p>
            <a:pPr lvl="1"/>
            <a:r>
              <a:rPr lang="en-US" sz="2600" dirty="0"/>
              <a:t>Those who believe (counterargument) claim that (counterargument information).</a:t>
            </a:r>
          </a:p>
          <a:p>
            <a:endParaRPr lang="en-US"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86985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B2D580-C949-472E-AC3F-21475562C28E}"/>
              </a:ext>
            </a:extLst>
          </p:cNvPr>
          <p:cNvSpPr>
            <a:spLocks noGrp="1"/>
          </p:cNvSpPr>
          <p:nvPr>
            <p:ph idx="1"/>
          </p:nvPr>
        </p:nvSpPr>
        <p:spPr>
          <a:xfrm>
            <a:off x="130995" y="275407"/>
            <a:ext cx="7334208" cy="6436582"/>
          </a:xfrm>
        </p:spPr>
        <p:txBody>
          <a:bodyPr vert="horz" lIns="91440" tIns="45720" rIns="91440" bIns="45720" rtlCol="0" anchor="ctr">
            <a:normAutofit/>
          </a:bodyPr>
          <a:lstStyle/>
          <a:p>
            <a:pPr>
              <a:lnSpc>
                <a:spcPct val="90000"/>
              </a:lnSpc>
            </a:pPr>
            <a:r>
              <a:rPr lang="en-US" sz="2400"/>
              <a:t>Example: </a:t>
            </a:r>
          </a:p>
          <a:p>
            <a:pPr lvl="1">
              <a:lnSpc>
                <a:spcPct val="90000"/>
              </a:lnSpc>
            </a:pPr>
            <a:r>
              <a:rPr lang="en-US" sz="2200">
                <a:solidFill>
                  <a:srgbClr val="00B050"/>
                </a:solidFill>
              </a:rPr>
              <a:t>While some believe that social media is important for student development, some teachers and parents are still ultimately concerned that students are too easily attached to the internet and their smart phones.</a:t>
            </a:r>
          </a:p>
          <a:p>
            <a:pPr marL="457200" lvl="1" indent="0">
              <a:lnSpc>
                <a:spcPct val="90000"/>
              </a:lnSpc>
              <a:buNone/>
            </a:pPr>
            <a:endParaRPr lang="en-US" sz="2000"/>
          </a:p>
          <a:p>
            <a:pPr>
              <a:lnSpc>
                <a:spcPct val="90000"/>
              </a:lnSpc>
            </a:pPr>
            <a:r>
              <a:rPr lang="en-US" sz="2400"/>
              <a:t>Talk with your table and answer the following questions:</a:t>
            </a:r>
          </a:p>
          <a:p>
            <a:pPr lvl="1">
              <a:lnSpc>
                <a:spcPct val="90000"/>
              </a:lnSpc>
            </a:pPr>
            <a:r>
              <a:rPr lang="en-US" sz="2000"/>
              <a:t>What does the author think?</a:t>
            </a:r>
          </a:p>
          <a:p>
            <a:pPr lvl="1">
              <a:lnSpc>
                <a:spcPct val="90000"/>
              </a:lnSpc>
            </a:pPr>
            <a:r>
              <a:rPr lang="en-US" sz="2000"/>
              <a:t>What does the opposing side think?</a:t>
            </a:r>
          </a:p>
          <a:p>
            <a:pPr lvl="1">
              <a:lnSpc>
                <a:spcPct val="90000"/>
              </a:lnSpc>
            </a:pPr>
            <a:endParaRPr lang="en-US" sz="2000"/>
          </a:p>
          <a:p>
            <a:pPr>
              <a:lnSpc>
                <a:spcPct val="90000"/>
              </a:lnSpc>
            </a:pPr>
            <a:r>
              <a:rPr lang="en-US" sz="2400"/>
              <a:t>Now, write your own counterargument topic sentence.</a:t>
            </a:r>
          </a:p>
          <a:p>
            <a:pPr lvl="1">
              <a:lnSpc>
                <a:spcPct val="90000"/>
              </a:lnSpc>
            </a:pPr>
            <a:endParaRPr lang="en-US" sz="200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1A20781-2BEB-4A6B-833A-45D3BDD56EBC}"/>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Write your Topic Sentence!</a:t>
            </a:r>
          </a:p>
        </p:txBody>
      </p:sp>
    </p:spTree>
    <p:extLst>
      <p:ext uri="{BB962C8B-B14F-4D97-AF65-F5344CB8AC3E}">
        <p14:creationId xmlns:p14="http://schemas.microsoft.com/office/powerpoint/2010/main" val="41962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333502" y="609600"/>
            <a:ext cx="10365596" cy="1320800"/>
          </a:xfrm>
        </p:spPr>
        <p:txBody>
          <a:bodyPr>
            <a:normAutofit/>
          </a:bodyPr>
          <a:lstStyle/>
          <a:p>
            <a:r>
              <a:rPr lang="en-US"/>
              <a:t>How to Write a Counterargument—Authorization</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30936" y="1384212"/>
            <a:ext cx="10609498" cy="5260999"/>
          </a:xfrm>
        </p:spPr>
        <p:txBody>
          <a:bodyPr vert="horz" lIns="91440" tIns="45720" rIns="91440" bIns="45720" rtlCol="0" anchor="t">
            <a:noAutofit/>
          </a:bodyPr>
          <a:lstStyle/>
          <a:p>
            <a:r>
              <a:rPr lang="en-US" sz="2800"/>
              <a:t>One important thing that writers must do is show their audience that the information they are presenting is from an authentic, reliable source. This is the job of the authorization statement.</a:t>
            </a:r>
          </a:p>
          <a:p>
            <a:r>
              <a:rPr lang="en-US" sz="2800"/>
              <a:t>The authorization statement follows a clear pattern every time.</a:t>
            </a:r>
          </a:p>
          <a:p>
            <a:pPr lvl="1"/>
            <a:r>
              <a:rPr lang="en-US" sz="2600"/>
              <a:t>In "Article Title" by Author's Name of </a:t>
            </a:r>
            <a:r>
              <a:rPr lang="en-US" sz="2600" i="1"/>
              <a:t>Publication</a:t>
            </a:r>
            <a:r>
              <a:rPr lang="en-US" sz="2600"/>
              <a:t>, the author discusses/shows/describes/talks about/etc ______________.</a:t>
            </a:r>
          </a:p>
          <a:p>
            <a:pPr lvl="1"/>
            <a:r>
              <a:rPr lang="en-US" sz="2600"/>
              <a:t>All you have to do is fill in the blanks! Article title, author's name, and publication are usually found at the beginning of the article. Then fill in what they talk about broadly in the article.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86982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B2D580-C949-472E-AC3F-21475562C28E}"/>
              </a:ext>
            </a:extLst>
          </p:cNvPr>
          <p:cNvSpPr>
            <a:spLocks noGrp="1"/>
          </p:cNvSpPr>
          <p:nvPr>
            <p:ph idx="1"/>
          </p:nvPr>
        </p:nvSpPr>
        <p:spPr>
          <a:xfrm>
            <a:off x="130995" y="275407"/>
            <a:ext cx="7334208" cy="6436582"/>
          </a:xfrm>
        </p:spPr>
        <p:txBody>
          <a:bodyPr vert="horz" lIns="91440" tIns="45720" rIns="91440" bIns="45720" rtlCol="0" anchor="ctr">
            <a:normAutofit/>
          </a:bodyPr>
          <a:lstStyle/>
          <a:p>
            <a:pPr>
              <a:lnSpc>
                <a:spcPct val="90000"/>
              </a:lnSpc>
            </a:pPr>
            <a:r>
              <a:rPr lang="en-US" sz="2400"/>
              <a:t>Example: </a:t>
            </a:r>
          </a:p>
          <a:p>
            <a:pPr lvl="1">
              <a:lnSpc>
                <a:spcPct val="90000"/>
              </a:lnSpc>
            </a:pPr>
            <a:r>
              <a:rPr lang="en-US" sz="2000">
                <a:solidFill>
                  <a:schemeClr val="tx1"/>
                </a:solidFill>
              </a:rPr>
              <a:t>While some believe that social media is important for student development, some teachers and parents are still ultimately concerned that students are too easily attached to the internet and their smart phones.</a:t>
            </a:r>
            <a:r>
              <a:rPr lang="en-US" sz="2000"/>
              <a:t> </a:t>
            </a:r>
            <a:r>
              <a:rPr lang="en-US" sz="2000">
                <a:solidFill>
                  <a:srgbClr val="00B050"/>
                </a:solidFill>
              </a:rPr>
              <a:t>In the article "Is Google Making Us Stupid: Yes," Nicholas </a:t>
            </a:r>
            <a:r>
              <a:rPr lang="en-US" sz="2000" err="1">
                <a:solidFill>
                  <a:srgbClr val="00B050"/>
                </a:solidFill>
              </a:rPr>
              <a:t>Carr</a:t>
            </a:r>
            <a:r>
              <a:rPr lang="en-US" sz="2000">
                <a:solidFill>
                  <a:srgbClr val="00B050"/>
                </a:solidFill>
              </a:rPr>
              <a:t> of </a:t>
            </a:r>
            <a:r>
              <a:rPr lang="en-US" sz="2000" i="1">
                <a:solidFill>
                  <a:srgbClr val="00B050"/>
                </a:solidFill>
              </a:rPr>
              <a:t>The Shallows: What the Internet is Doing to Our Brains </a:t>
            </a:r>
            <a:r>
              <a:rPr lang="en-US" sz="2000">
                <a:solidFill>
                  <a:srgbClr val="00B050"/>
                </a:solidFill>
              </a:rPr>
              <a:t>highlights the importance of deep understanding of a topic—not just a quick skim understanding.</a:t>
            </a:r>
          </a:p>
          <a:p>
            <a:pPr marL="457200" lvl="1" indent="0">
              <a:lnSpc>
                <a:spcPct val="90000"/>
              </a:lnSpc>
              <a:buNone/>
            </a:pPr>
            <a:endParaRPr lang="en-US" sz="2000"/>
          </a:p>
          <a:p>
            <a:pPr>
              <a:lnSpc>
                <a:spcPct val="90000"/>
              </a:lnSpc>
            </a:pPr>
            <a:r>
              <a:rPr lang="en-US" sz="2400"/>
              <a:t>Talk with your table and answer the following questions:</a:t>
            </a:r>
          </a:p>
          <a:p>
            <a:pPr lvl="1">
              <a:lnSpc>
                <a:spcPct val="90000"/>
              </a:lnSpc>
            </a:pPr>
            <a:r>
              <a:rPr lang="en-US" sz="2000"/>
              <a:t>What is the article title and who is the author?</a:t>
            </a:r>
          </a:p>
          <a:p>
            <a:pPr lvl="1">
              <a:lnSpc>
                <a:spcPct val="90000"/>
              </a:lnSpc>
            </a:pPr>
            <a:r>
              <a:rPr lang="en-US" sz="2000"/>
              <a:t>Is this a trusted, reliable source? How do you know?</a:t>
            </a:r>
          </a:p>
          <a:p>
            <a:pPr lvl="1">
              <a:lnSpc>
                <a:spcPct val="90000"/>
              </a:lnSpc>
            </a:pPr>
            <a:endParaRPr lang="en-US" sz="2000"/>
          </a:p>
          <a:p>
            <a:pPr>
              <a:lnSpc>
                <a:spcPct val="90000"/>
              </a:lnSpc>
            </a:pPr>
            <a:r>
              <a:rPr lang="en-US" sz="2400"/>
              <a:t>Now, write your own authorization immediately following your topic sentence.</a:t>
            </a:r>
          </a:p>
          <a:p>
            <a:pPr lvl="1">
              <a:lnSpc>
                <a:spcPct val="90000"/>
              </a:lnSpc>
            </a:pPr>
            <a:endParaRPr lang="en-US" sz="200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1A20781-2BEB-4A6B-833A-45D3BDD56EBC}"/>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Write the Authorization!</a:t>
            </a:r>
          </a:p>
        </p:txBody>
      </p:sp>
    </p:spTree>
    <p:extLst>
      <p:ext uri="{BB962C8B-B14F-4D97-AF65-F5344CB8AC3E}">
        <p14:creationId xmlns:p14="http://schemas.microsoft.com/office/powerpoint/2010/main" val="993537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298866" y="159327"/>
            <a:ext cx="10365596" cy="1320800"/>
          </a:xfrm>
        </p:spPr>
        <p:txBody>
          <a:bodyPr>
            <a:normAutofit/>
          </a:bodyPr>
          <a:lstStyle/>
          <a:p>
            <a:r>
              <a:rPr lang="en-US"/>
              <a:t>How to Write a Counterargument—Evidence</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04959" y="951257"/>
            <a:ext cx="10843292" cy="5745907"/>
          </a:xfrm>
        </p:spPr>
        <p:txBody>
          <a:bodyPr vert="horz" lIns="91440" tIns="45720" rIns="91440" bIns="45720" rtlCol="0" anchor="t">
            <a:noAutofit/>
          </a:bodyPr>
          <a:lstStyle/>
          <a:p>
            <a:r>
              <a:rPr lang="en-US" sz="2800"/>
              <a:t>While you want your evidence to be strong and to the point, counterargument evidence needs to also prove that the other side isn't completely wrong. </a:t>
            </a:r>
            <a:endParaRPr lang="en-US"/>
          </a:p>
          <a:p>
            <a:r>
              <a:rPr lang="en-US" sz="2800"/>
              <a:t>Try to avoid the following things:</a:t>
            </a:r>
          </a:p>
          <a:p>
            <a:pPr lvl="1"/>
            <a:r>
              <a:rPr lang="en-US" sz="2600"/>
              <a:t>Really long pieces of evidence (aim for 1-2 sentences!)</a:t>
            </a:r>
          </a:p>
          <a:p>
            <a:pPr lvl="1"/>
            <a:r>
              <a:rPr lang="en-US" sz="2600"/>
              <a:t>Evidence that shows both sides of the argument</a:t>
            </a:r>
          </a:p>
          <a:p>
            <a:pPr lvl="1"/>
            <a:r>
              <a:rPr lang="en-US" sz="2600"/>
              <a:t>Evidence that doesn't really help your argument or is weak on it's own.</a:t>
            </a:r>
          </a:p>
          <a:p>
            <a:r>
              <a:rPr lang="en-US" sz="2800"/>
              <a:t>When putting evidence into your essay, make sure that you put an attribution and that you use proper punctuation.</a:t>
            </a:r>
          </a:p>
          <a:p>
            <a:pPr lvl="1"/>
            <a:r>
              <a:rPr lang="en-US" sz="2600"/>
              <a:t>The author states, " EVIDENCE SENTENCE GOES HERE."</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39824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B2D580-C949-472E-AC3F-21475562C28E}"/>
              </a:ext>
            </a:extLst>
          </p:cNvPr>
          <p:cNvSpPr>
            <a:spLocks noGrp="1"/>
          </p:cNvSpPr>
          <p:nvPr>
            <p:ph idx="1"/>
          </p:nvPr>
        </p:nvSpPr>
        <p:spPr>
          <a:xfrm>
            <a:off x="105018" y="162839"/>
            <a:ext cx="7386162" cy="6627082"/>
          </a:xfrm>
        </p:spPr>
        <p:txBody>
          <a:bodyPr vert="horz" lIns="91440" tIns="45720" rIns="91440" bIns="45720" rtlCol="0" anchor="ctr">
            <a:normAutofit lnSpcReduction="10000"/>
          </a:bodyPr>
          <a:lstStyle/>
          <a:p>
            <a:pPr>
              <a:lnSpc>
                <a:spcPct val="90000"/>
              </a:lnSpc>
            </a:pPr>
            <a:r>
              <a:rPr lang="en-US" sz="2400" dirty="0"/>
              <a:t>Example: </a:t>
            </a:r>
          </a:p>
          <a:p>
            <a:pPr lvl="1"/>
            <a:r>
              <a:rPr lang="en-US" sz="1800" dirty="0">
                <a:solidFill>
                  <a:schemeClr val="tx1"/>
                </a:solidFill>
              </a:rPr>
              <a:t>While some believe that social media is important for student development, some teachers and parents are still ultimately concerned that students are too easily attached to the internet and their smart phones.</a:t>
            </a:r>
            <a:r>
              <a:rPr lang="en-US" sz="1800" dirty="0"/>
              <a:t> </a:t>
            </a:r>
            <a:r>
              <a:rPr lang="en-US" sz="1800" dirty="0">
                <a:solidFill>
                  <a:schemeClr val="tx1"/>
                </a:solidFill>
              </a:rPr>
              <a:t>In the article "Is Google Making Us Stupid: Yes," Nicholas </a:t>
            </a:r>
            <a:r>
              <a:rPr lang="en-US" sz="1800" dirty="0" err="1">
                <a:solidFill>
                  <a:schemeClr val="tx1"/>
                </a:solidFill>
              </a:rPr>
              <a:t>Carr</a:t>
            </a:r>
            <a:r>
              <a:rPr lang="en-US" sz="1800" dirty="0">
                <a:solidFill>
                  <a:schemeClr val="tx1"/>
                </a:solidFill>
              </a:rPr>
              <a:t> of </a:t>
            </a:r>
            <a:r>
              <a:rPr lang="en-US" sz="1800" i="1" dirty="0">
                <a:solidFill>
                  <a:schemeClr val="tx1"/>
                </a:solidFill>
              </a:rPr>
              <a:t>The Shallows: What the Internet is Doing to Our Brains </a:t>
            </a:r>
            <a:r>
              <a:rPr lang="en-US" sz="1800" dirty="0">
                <a:solidFill>
                  <a:schemeClr val="tx1"/>
                </a:solidFill>
              </a:rPr>
              <a:t>highlights the importance of deep understanding of a topic—not just a quick skim understanding. </a:t>
            </a:r>
            <a:r>
              <a:rPr lang="en-US" sz="1800" dirty="0">
                <a:solidFill>
                  <a:srgbClr val="00B050"/>
                </a:solidFill>
              </a:rPr>
              <a:t>The author argues, "That's the problem with Google—and with the Internet in general. When we use our computers and our cellphones all the time, we're always distracted."</a:t>
            </a:r>
          </a:p>
          <a:p>
            <a:pPr marL="457200" lvl="1" indent="0">
              <a:lnSpc>
                <a:spcPct val="90000"/>
              </a:lnSpc>
              <a:buNone/>
            </a:pPr>
            <a:endParaRPr lang="en-US" sz="2000" dirty="0"/>
          </a:p>
          <a:p>
            <a:pPr>
              <a:lnSpc>
                <a:spcPct val="90000"/>
              </a:lnSpc>
            </a:pPr>
            <a:r>
              <a:rPr lang="en-US" sz="2400" dirty="0"/>
              <a:t>Talk with your table and answer the following questions:</a:t>
            </a:r>
          </a:p>
          <a:p>
            <a:pPr lvl="1">
              <a:lnSpc>
                <a:spcPct val="90000"/>
              </a:lnSpc>
            </a:pPr>
            <a:r>
              <a:rPr lang="en-US" sz="2000" dirty="0"/>
              <a:t>How effective is this piece of evidence?</a:t>
            </a:r>
          </a:p>
          <a:p>
            <a:pPr lvl="1">
              <a:lnSpc>
                <a:spcPct val="90000"/>
              </a:lnSpc>
            </a:pPr>
            <a:r>
              <a:rPr lang="en-US" sz="2000" dirty="0"/>
              <a:t>Does this evidence help prove show that the counterargument has a good point?</a:t>
            </a:r>
          </a:p>
          <a:p>
            <a:pPr lvl="1">
              <a:lnSpc>
                <a:spcPct val="90000"/>
              </a:lnSpc>
            </a:pPr>
            <a:endParaRPr lang="en-US" sz="2000" dirty="0"/>
          </a:p>
          <a:p>
            <a:pPr>
              <a:lnSpc>
                <a:spcPct val="90000"/>
              </a:lnSpc>
            </a:pPr>
            <a:r>
              <a:rPr lang="en-US" sz="2400" dirty="0"/>
              <a:t>Now add your own piece of evidence to your counterargument.</a:t>
            </a:r>
          </a:p>
          <a:p>
            <a:pPr lvl="1">
              <a:lnSpc>
                <a:spcPct val="90000"/>
              </a:lnSpc>
            </a:pPr>
            <a:endParaRPr lang="en-US" sz="2000"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1A20781-2BEB-4A6B-833A-45D3BDD56EBC}"/>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Add the Evidence!</a:t>
            </a:r>
          </a:p>
        </p:txBody>
      </p:sp>
    </p:spTree>
    <p:extLst>
      <p:ext uri="{BB962C8B-B14F-4D97-AF65-F5344CB8AC3E}">
        <p14:creationId xmlns:p14="http://schemas.microsoft.com/office/powerpoint/2010/main" val="4147984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B88246-9668-428C-962B-73D4C9FA0B65}"/>
              </a:ext>
            </a:extLst>
          </p:cNvPr>
          <p:cNvSpPr>
            <a:spLocks noGrp="1"/>
          </p:cNvSpPr>
          <p:nvPr>
            <p:ph type="title"/>
          </p:nvPr>
        </p:nvSpPr>
        <p:spPr>
          <a:xfrm>
            <a:off x="4419136" y="1020871"/>
            <a:ext cx="6960759" cy="2849671"/>
          </a:xfrm>
        </p:spPr>
        <p:txBody>
          <a:bodyPr vert="horz" lIns="91440" tIns="45720" rIns="91440" bIns="45720" rtlCol="0" anchor="b">
            <a:normAutofit/>
          </a:bodyPr>
          <a:lstStyle/>
          <a:p>
            <a:r>
              <a:rPr lang="en-US" sz="6000">
                <a:solidFill>
                  <a:srgbClr val="FFFFFF"/>
                </a:solidFill>
              </a:rPr>
              <a:t>Article Jigsaw – Part Two</a:t>
            </a:r>
          </a:p>
        </p:txBody>
      </p:sp>
      <p:sp>
        <p:nvSpPr>
          <p:cNvPr id="3" name="Text Placeholder 2">
            <a:extLst>
              <a:ext uri="{FF2B5EF4-FFF2-40B4-BE49-F238E27FC236}">
                <a16:creationId xmlns:a16="http://schemas.microsoft.com/office/drawing/2014/main" id="{F59CB399-3D3E-4A01-81C3-FA604B7685EF}"/>
              </a:ext>
            </a:extLst>
          </p:cNvPr>
          <p:cNvSpPr>
            <a:spLocks noGrp="1"/>
          </p:cNvSpPr>
          <p:nvPr>
            <p:ph type="body" idx="1"/>
          </p:nvPr>
        </p:nvSpPr>
        <p:spPr>
          <a:xfrm>
            <a:off x="4548104" y="3962088"/>
            <a:ext cx="6112077" cy="1186108"/>
          </a:xfrm>
        </p:spPr>
        <p:txBody>
          <a:bodyPr vert="horz" lIns="91440" tIns="45720" rIns="91440" bIns="45720" rtlCol="0" anchor="t">
            <a:normAutofit/>
          </a:bodyPr>
          <a:lstStyle/>
          <a:p>
            <a:r>
              <a:rPr lang="en-US" sz="1800">
                <a:solidFill>
                  <a:srgbClr val="FFFFFF">
                    <a:alpha val="70000"/>
                  </a:srgbClr>
                </a:solidFill>
              </a:rPr>
              <a:t>After your group has finished discussing the article, make a group with one person from each of the other groups. Share the main points of the article with your new group.</a:t>
            </a:r>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6657479"/>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170216" y="146957"/>
            <a:ext cx="10365596" cy="1320800"/>
          </a:xfrm>
        </p:spPr>
        <p:txBody>
          <a:bodyPr>
            <a:normAutofit/>
          </a:bodyPr>
          <a:lstStyle/>
          <a:p>
            <a:r>
              <a:rPr lang="en-US" dirty="0"/>
              <a:t>How to write a Counterargument—Explanation</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30936" y="903426"/>
            <a:ext cx="10609498" cy="5260999"/>
          </a:xfrm>
        </p:spPr>
        <p:txBody>
          <a:bodyPr vert="horz" lIns="91440" tIns="45720" rIns="91440" bIns="45720" rtlCol="0" anchor="t">
            <a:noAutofit/>
          </a:bodyPr>
          <a:lstStyle/>
          <a:p>
            <a:r>
              <a:rPr lang="en-US" sz="2400" dirty="0"/>
              <a:t>When working through your counterargument, you want to make sure that you are showing your audience that the opposing viewpoint has a decent point—after all, it wouldn’t be a debate if they didn’t.</a:t>
            </a:r>
          </a:p>
          <a:p>
            <a:r>
              <a:rPr lang="en-US" sz="2400" dirty="0"/>
              <a:t>In a counterargument, your explanation is split into two parts:</a:t>
            </a:r>
          </a:p>
          <a:p>
            <a:pPr lvl="1"/>
            <a:r>
              <a:rPr lang="en-US" sz="2200" dirty="0"/>
              <a:t>In the first half of your explanation, explain to your audience that your opposing viewpoint has a good point.</a:t>
            </a:r>
          </a:p>
          <a:p>
            <a:pPr lvl="1"/>
            <a:r>
              <a:rPr lang="en-US" sz="2200" dirty="0"/>
              <a:t>In the second half of your explanation, show your audience that your point is BETTER than the opposing one.</a:t>
            </a:r>
          </a:p>
          <a:p>
            <a:r>
              <a:rPr lang="en-US" sz="2400" dirty="0"/>
              <a:t>You should also show how this piece of evidence, while a good point, is ultimately proven wrong because of some part of your argument.</a:t>
            </a:r>
          </a:p>
          <a:p>
            <a:r>
              <a:rPr lang="en-US" sz="2400" dirty="0"/>
              <a:t>There should always be </a:t>
            </a:r>
            <a:r>
              <a:rPr lang="en-US" sz="2400" b="1" dirty="0"/>
              <a:t>twice as many sentences of explanation</a:t>
            </a:r>
            <a:r>
              <a:rPr lang="en-US" sz="2400" dirty="0"/>
              <a:t> as there are sentences of evidence.</a:t>
            </a:r>
          </a:p>
          <a:p>
            <a:pPr lvl="1"/>
            <a:r>
              <a:rPr lang="en-US" sz="2200" dirty="0"/>
              <a:t>That's why it's a good idea to keep your evidence shorter!</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50825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B2D580-C949-472E-AC3F-21475562C28E}"/>
              </a:ext>
            </a:extLst>
          </p:cNvPr>
          <p:cNvSpPr>
            <a:spLocks noGrp="1"/>
          </p:cNvSpPr>
          <p:nvPr>
            <p:ph idx="1"/>
          </p:nvPr>
        </p:nvSpPr>
        <p:spPr>
          <a:xfrm>
            <a:off x="49353" y="275407"/>
            <a:ext cx="7479349" cy="6436582"/>
          </a:xfrm>
        </p:spPr>
        <p:txBody>
          <a:bodyPr vert="horz" lIns="91440" tIns="45720" rIns="91440" bIns="45720" rtlCol="0" anchor="ctr">
            <a:normAutofit fontScale="85000" lnSpcReduction="10000"/>
          </a:bodyPr>
          <a:lstStyle/>
          <a:p>
            <a:pPr>
              <a:lnSpc>
                <a:spcPct val="90000"/>
              </a:lnSpc>
            </a:pPr>
            <a:r>
              <a:rPr lang="en-US" sz="2400" dirty="0"/>
              <a:t>Example: </a:t>
            </a:r>
          </a:p>
          <a:p>
            <a:pPr lvl="1"/>
            <a:r>
              <a:rPr lang="en-US" sz="1800" dirty="0">
                <a:solidFill>
                  <a:schemeClr val="tx1"/>
                </a:solidFill>
              </a:rPr>
              <a:t>While some believe that social media is important for student development, some teachers and parents are still ultimately concerned that students are too easily attached to the internet and their smart phones.</a:t>
            </a:r>
            <a:r>
              <a:rPr lang="en-US" sz="1800" dirty="0"/>
              <a:t> </a:t>
            </a:r>
            <a:r>
              <a:rPr lang="en-US" sz="1800" dirty="0">
                <a:solidFill>
                  <a:schemeClr val="tx1"/>
                </a:solidFill>
              </a:rPr>
              <a:t>In the article "Is Google Making Us Stupid: Yes," Nicholas </a:t>
            </a:r>
            <a:r>
              <a:rPr lang="en-US" sz="1800" dirty="0" err="1">
                <a:solidFill>
                  <a:schemeClr val="tx1"/>
                </a:solidFill>
              </a:rPr>
              <a:t>Carr</a:t>
            </a:r>
            <a:r>
              <a:rPr lang="en-US" sz="1800" dirty="0">
                <a:solidFill>
                  <a:schemeClr val="tx1"/>
                </a:solidFill>
              </a:rPr>
              <a:t> of </a:t>
            </a:r>
            <a:r>
              <a:rPr lang="en-US" sz="1800" i="1" dirty="0">
                <a:solidFill>
                  <a:schemeClr val="tx1"/>
                </a:solidFill>
              </a:rPr>
              <a:t>The Shallows: What the Internet is Doing to Our Brains </a:t>
            </a:r>
            <a:r>
              <a:rPr lang="en-US" sz="1800" dirty="0">
                <a:solidFill>
                  <a:schemeClr val="tx1"/>
                </a:solidFill>
              </a:rPr>
              <a:t>highlights the importance of deep understanding of a topic—not just a quick skim understanding. The author argues, "That's the problem with Google—and with the Internet in general. When we use our computers and our cellphones all the time, we're always distracted."</a:t>
            </a:r>
            <a:r>
              <a:rPr lang="en-US" sz="1800" dirty="0">
                <a:solidFill>
                  <a:srgbClr val="00B050"/>
                </a:solidFill>
              </a:rPr>
              <a:t> While some see the Internet as solely a distraction, the key uses of the Internet are not to be overstated. With a click of a key, a student can connect with someone from a completely different world than them. The educational experiences are innumerable and invaluable to a growing student. Further, teachers are using devices more than ever, from PowerPoints to virtual reality field trips.</a:t>
            </a:r>
          </a:p>
          <a:p>
            <a:pPr marL="457200" lvl="1" indent="0">
              <a:lnSpc>
                <a:spcPct val="90000"/>
              </a:lnSpc>
              <a:buNone/>
            </a:pPr>
            <a:endParaRPr lang="en-US" sz="2000" dirty="0"/>
          </a:p>
          <a:p>
            <a:pPr>
              <a:lnSpc>
                <a:spcPct val="90000"/>
              </a:lnSpc>
            </a:pPr>
            <a:r>
              <a:rPr lang="en-US" sz="2400" dirty="0"/>
              <a:t>Talk with your table and answer the following questions:</a:t>
            </a:r>
          </a:p>
          <a:p>
            <a:pPr lvl="1">
              <a:lnSpc>
                <a:spcPct val="90000"/>
              </a:lnSpc>
            </a:pPr>
            <a:r>
              <a:rPr lang="en-US" sz="2000" dirty="0"/>
              <a:t>Does this explanation show why the author chose that evidence?</a:t>
            </a:r>
          </a:p>
          <a:p>
            <a:pPr lvl="1">
              <a:lnSpc>
                <a:spcPct val="90000"/>
              </a:lnSpc>
            </a:pPr>
            <a:r>
              <a:rPr lang="en-US" sz="2000" dirty="0"/>
              <a:t>Do you better understand the opposing side now?</a:t>
            </a:r>
          </a:p>
          <a:p>
            <a:pPr lvl="1">
              <a:lnSpc>
                <a:spcPct val="90000"/>
              </a:lnSpc>
            </a:pPr>
            <a:endParaRPr lang="en-US" sz="2000" dirty="0"/>
          </a:p>
          <a:p>
            <a:pPr>
              <a:lnSpc>
                <a:spcPct val="90000"/>
              </a:lnSpc>
            </a:pPr>
            <a:r>
              <a:rPr lang="en-US" sz="2400" dirty="0"/>
              <a:t>Now add your own explanation to your body paragraph.</a:t>
            </a:r>
          </a:p>
          <a:p>
            <a:pPr lvl="1">
              <a:lnSpc>
                <a:spcPct val="90000"/>
              </a:lnSpc>
            </a:pPr>
            <a:endParaRPr lang="en-US" sz="2000"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1A20781-2BEB-4A6B-833A-45D3BDD56EBC}"/>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Write your Explanation!</a:t>
            </a:r>
          </a:p>
        </p:txBody>
      </p:sp>
    </p:spTree>
    <p:extLst>
      <p:ext uri="{BB962C8B-B14F-4D97-AF65-F5344CB8AC3E}">
        <p14:creationId xmlns:p14="http://schemas.microsoft.com/office/powerpoint/2010/main" val="3541374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170216" y="146957"/>
            <a:ext cx="10365596" cy="1320800"/>
          </a:xfrm>
        </p:spPr>
        <p:txBody>
          <a:bodyPr>
            <a:normAutofit/>
          </a:bodyPr>
          <a:lstStyle/>
          <a:p>
            <a:r>
              <a:rPr lang="en-US" dirty="0"/>
              <a:t>How to Write a Counterargument—Conclusion</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30936" y="903426"/>
            <a:ext cx="10609498" cy="5260999"/>
          </a:xfrm>
        </p:spPr>
        <p:txBody>
          <a:bodyPr vert="horz" lIns="91440" tIns="45720" rIns="91440" bIns="45720" rtlCol="0" anchor="t">
            <a:noAutofit/>
          </a:bodyPr>
          <a:lstStyle/>
          <a:p>
            <a:r>
              <a:rPr lang="en-US" sz="2400" dirty="0"/>
              <a:t>Before moving on to your conclusion, make sure that your reader remembers why YOUR side is the better one—not the other side. </a:t>
            </a:r>
            <a:endParaRPr lang="en-US" dirty="0"/>
          </a:p>
          <a:p>
            <a:r>
              <a:rPr lang="en-US" sz="2400" dirty="0"/>
              <a:t>Your conclusion sentence is a good way to remind your audience that your paragraph connects to your claim and to wrap up the main part of your essay.</a:t>
            </a:r>
          </a:p>
          <a:p>
            <a:r>
              <a:rPr lang="en-US" sz="2400" dirty="0"/>
              <a:t>Try to avoid repeating things that you've already written—it makes your audience bored and feel like you're not quite sure what you're talking about.</a:t>
            </a:r>
          </a:p>
          <a:p>
            <a:endParaRPr lang="en-US" sz="2400" dirty="0"/>
          </a:p>
          <a:p>
            <a:r>
              <a:rPr lang="en-US" sz="2400" dirty="0"/>
              <a:t>Conclusions are often the last thing your audience reads before moving on in the essay—make sure it wraps up your thoughts well!</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908801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B2D580-C949-472E-AC3F-21475562C28E}"/>
              </a:ext>
            </a:extLst>
          </p:cNvPr>
          <p:cNvSpPr>
            <a:spLocks noGrp="1"/>
          </p:cNvSpPr>
          <p:nvPr>
            <p:ph idx="1"/>
          </p:nvPr>
        </p:nvSpPr>
        <p:spPr>
          <a:xfrm>
            <a:off x="1" y="-8467"/>
            <a:ext cx="7528702" cy="6874934"/>
          </a:xfrm>
        </p:spPr>
        <p:txBody>
          <a:bodyPr vert="horz" lIns="91440" tIns="45720" rIns="91440" bIns="45720" rtlCol="0" anchor="ctr">
            <a:normAutofit fontScale="85000" lnSpcReduction="10000"/>
          </a:bodyPr>
          <a:lstStyle/>
          <a:p>
            <a:pPr>
              <a:lnSpc>
                <a:spcPct val="90000"/>
              </a:lnSpc>
            </a:pPr>
            <a:r>
              <a:rPr lang="en-US" sz="2400" dirty="0"/>
              <a:t>Example: </a:t>
            </a:r>
          </a:p>
          <a:p>
            <a:pPr lvl="1"/>
            <a:r>
              <a:rPr lang="en-US" sz="1800" dirty="0">
                <a:solidFill>
                  <a:schemeClr val="tx1"/>
                </a:solidFill>
              </a:rPr>
              <a:t>While some believe that social media is important for student development, some teachers and parents are still ultimately concerned that students are too easily attached to the internet and their smart phones.</a:t>
            </a:r>
            <a:r>
              <a:rPr lang="en-US" sz="1800" dirty="0"/>
              <a:t> </a:t>
            </a:r>
            <a:r>
              <a:rPr lang="en-US" sz="1800" dirty="0">
                <a:solidFill>
                  <a:schemeClr val="tx1"/>
                </a:solidFill>
              </a:rPr>
              <a:t>In the article "Is Google Making Us Stupid: Yes," Nicholas </a:t>
            </a:r>
            <a:r>
              <a:rPr lang="en-US" sz="1800" dirty="0" err="1">
                <a:solidFill>
                  <a:schemeClr val="tx1"/>
                </a:solidFill>
              </a:rPr>
              <a:t>Carr</a:t>
            </a:r>
            <a:r>
              <a:rPr lang="en-US" sz="1800" dirty="0">
                <a:solidFill>
                  <a:schemeClr val="tx1"/>
                </a:solidFill>
              </a:rPr>
              <a:t> of </a:t>
            </a:r>
            <a:r>
              <a:rPr lang="en-US" sz="1800" i="1" dirty="0">
                <a:solidFill>
                  <a:schemeClr val="tx1"/>
                </a:solidFill>
              </a:rPr>
              <a:t>The Shallows: What the Internet is Doing to Our Brains </a:t>
            </a:r>
            <a:r>
              <a:rPr lang="en-US" sz="1800" dirty="0">
                <a:solidFill>
                  <a:schemeClr val="tx1"/>
                </a:solidFill>
              </a:rPr>
              <a:t>highlights the importance of deep understanding of a topic—not just a quick skim understanding. The author argues, "That's the problem with Google—and with the Internet in general. When we use our computers and our cellphones all the time, we're always distracted." While some see the Internet as solely a distraction, the key uses of the Internet are not to be overstated. With a click of a key, a student can connect with someone from a completely different world than them. The educational experiences are innumerable and invaluable to a growing student. Further, teachers are using devices more than ever, from PowerPoints to virtual reality field trips. </a:t>
            </a:r>
            <a:r>
              <a:rPr lang="en-US" sz="1800" dirty="0">
                <a:solidFill>
                  <a:srgbClr val="00B050"/>
                </a:solidFill>
              </a:rPr>
              <a:t>While some believe that the Internet is causing distracted students, when used appropriately, schools are the best place to learn how to use technology as tools, not distractions.</a:t>
            </a:r>
            <a:endParaRPr lang="en-US" sz="1800" dirty="0">
              <a:solidFill>
                <a:schemeClr val="tx1"/>
              </a:solidFill>
            </a:endParaRPr>
          </a:p>
          <a:p>
            <a:pPr>
              <a:lnSpc>
                <a:spcPct val="90000"/>
              </a:lnSpc>
            </a:pPr>
            <a:r>
              <a:rPr lang="en-US" sz="2400" dirty="0"/>
              <a:t>Talk with your table and answer the following questions:</a:t>
            </a:r>
          </a:p>
          <a:p>
            <a:pPr lvl="1">
              <a:lnSpc>
                <a:spcPct val="90000"/>
              </a:lnSpc>
            </a:pPr>
            <a:r>
              <a:rPr lang="en-US" sz="2000" dirty="0"/>
              <a:t>Does this conclusion wrap up the paragraph well?</a:t>
            </a:r>
          </a:p>
          <a:p>
            <a:pPr lvl="1">
              <a:lnSpc>
                <a:spcPct val="90000"/>
              </a:lnSpc>
            </a:pPr>
            <a:r>
              <a:rPr lang="en-US" sz="2000" dirty="0"/>
              <a:t>Do you think that the author is ready to move on to the next paragraph?</a:t>
            </a:r>
          </a:p>
          <a:p>
            <a:pPr marL="457200" lvl="1" indent="0">
              <a:lnSpc>
                <a:spcPct val="90000"/>
              </a:lnSpc>
              <a:buNone/>
            </a:pPr>
            <a:endParaRPr lang="en-US" sz="2000" dirty="0"/>
          </a:p>
          <a:p>
            <a:pPr>
              <a:lnSpc>
                <a:spcPct val="90000"/>
              </a:lnSpc>
            </a:pPr>
            <a:r>
              <a:rPr lang="en-US" sz="2400" dirty="0"/>
              <a:t>Now add your own conclusion to your body Counterargument.</a:t>
            </a:r>
          </a:p>
          <a:p>
            <a:pPr lvl="1">
              <a:lnSpc>
                <a:spcPct val="90000"/>
              </a:lnSpc>
            </a:pPr>
            <a:endParaRPr lang="en-US" sz="2000"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1A20781-2BEB-4A6B-833A-45D3BDD56EBC}"/>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Write your Conclusion!</a:t>
            </a:r>
          </a:p>
        </p:txBody>
      </p:sp>
    </p:spTree>
    <p:extLst>
      <p:ext uri="{BB962C8B-B14F-4D97-AF65-F5344CB8AC3E}">
        <p14:creationId xmlns:p14="http://schemas.microsoft.com/office/powerpoint/2010/main" val="32964463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3" name="Straight Connector 22">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56247A8F-36C1-458D-8029-9737F3BDE4C7}"/>
              </a:ext>
            </a:extLst>
          </p:cNvPr>
          <p:cNvSpPr>
            <a:spLocks noGrp="1"/>
          </p:cNvSpPr>
          <p:nvPr>
            <p:ph type="title"/>
          </p:nvPr>
        </p:nvSpPr>
        <p:spPr>
          <a:xfrm>
            <a:off x="0" y="901700"/>
            <a:ext cx="6002397" cy="4307148"/>
          </a:xfrm>
        </p:spPr>
        <p:txBody>
          <a:bodyPr vert="horz" lIns="91440" tIns="45720" rIns="91440" bIns="45720" rtlCol="0" anchor="ctr">
            <a:normAutofit/>
          </a:bodyPr>
          <a:lstStyle/>
          <a:p>
            <a:r>
              <a:rPr lang="en-US" sz="5400" dirty="0"/>
              <a:t>Share Your </a:t>
            </a:r>
            <a:br>
              <a:rPr lang="en-US" sz="5400" dirty="0"/>
            </a:br>
            <a:r>
              <a:rPr lang="en-US" sz="5400" dirty="0"/>
              <a:t>Counterargument!</a:t>
            </a:r>
            <a:endParaRPr lang="en-US" dirty="0"/>
          </a:p>
        </p:txBody>
      </p:sp>
      <p:sp>
        <p:nvSpPr>
          <p:cNvPr id="31" name="Freeform: Shape 30">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56E2D3D-88DA-4003-9EE3-C6549EE4C690}"/>
              </a:ext>
            </a:extLst>
          </p:cNvPr>
          <p:cNvSpPr>
            <a:spLocks noGrp="1"/>
          </p:cNvSpPr>
          <p:nvPr>
            <p:ph type="body" idx="1"/>
          </p:nvPr>
        </p:nvSpPr>
        <p:spPr>
          <a:xfrm>
            <a:off x="7821120" y="2876315"/>
            <a:ext cx="3602567" cy="1096899"/>
          </a:xfrm>
        </p:spPr>
        <p:txBody>
          <a:bodyPr vert="horz" lIns="91440" tIns="45720" rIns="91440" bIns="45720" rtlCol="0" anchor="ctr">
            <a:noAutofit/>
          </a:bodyPr>
          <a:lstStyle/>
          <a:p>
            <a:pPr algn="r"/>
            <a:r>
              <a:rPr lang="en-US" sz="3200" dirty="0">
                <a:solidFill>
                  <a:srgbClr val="FFFFFF"/>
                </a:solidFill>
              </a:rPr>
              <a:t>Find a partner and share your counterargument with them.</a:t>
            </a:r>
            <a:endParaRPr lang="en-US" dirty="0"/>
          </a:p>
        </p:txBody>
      </p:sp>
    </p:spTree>
    <p:extLst>
      <p:ext uri="{BB962C8B-B14F-4D97-AF65-F5344CB8AC3E}">
        <p14:creationId xmlns:p14="http://schemas.microsoft.com/office/powerpoint/2010/main" val="1288030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170216" y="146957"/>
            <a:ext cx="10365596" cy="1320800"/>
          </a:xfrm>
        </p:spPr>
        <p:txBody>
          <a:bodyPr>
            <a:normAutofit/>
          </a:bodyPr>
          <a:lstStyle/>
          <a:p>
            <a:r>
              <a:rPr lang="en-US" dirty="0"/>
              <a:t>How to Write a Conclusion—Restated Claim</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30936" y="903426"/>
            <a:ext cx="10609498" cy="5260999"/>
          </a:xfrm>
        </p:spPr>
        <p:txBody>
          <a:bodyPr vert="horz" lIns="91440" tIns="45720" rIns="91440" bIns="45720" rtlCol="0" anchor="t">
            <a:noAutofit/>
          </a:bodyPr>
          <a:lstStyle/>
          <a:p>
            <a:r>
              <a:rPr lang="en-US" sz="2800" dirty="0"/>
              <a:t>The very first thing in your conclusion is your claim, restated.</a:t>
            </a:r>
          </a:p>
          <a:p>
            <a:pPr lvl="1"/>
            <a:r>
              <a:rPr lang="en-US" sz="2400" dirty="0"/>
              <a:t>When you restate something, you put it in different words. </a:t>
            </a:r>
          </a:p>
          <a:p>
            <a:pPr lvl="1"/>
            <a:r>
              <a:rPr lang="en-US" sz="2400" dirty="0"/>
              <a:t>Try to think about the most important parts of a claim (YOUR OPINION) and make sure that it is written at the beginning of your intro.</a:t>
            </a:r>
          </a:p>
          <a:p>
            <a:r>
              <a:rPr lang="en-US" sz="2800" dirty="0"/>
              <a:t>You are basically trying to restate your main thoughts in a slightly different way than you already have.</a:t>
            </a:r>
          </a:p>
          <a:p>
            <a:pPr marL="0" indent="0">
              <a:buNone/>
            </a:pPr>
            <a:endParaRPr lang="en-US" sz="2800" dirty="0"/>
          </a:p>
          <a:p>
            <a:pPr marL="0" indent="0">
              <a:buNone/>
            </a:pPr>
            <a:endParaRPr lang="en-US" sz="2800" dirty="0"/>
          </a:p>
          <a:p>
            <a:r>
              <a:rPr lang="en-US" sz="2800" dirty="0"/>
              <a:t>If you are running out of time, and ONLY if you are running out of time, restate your claim exactly.</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69936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B2D580-C949-472E-AC3F-21475562C28E}"/>
              </a:ext>
            </a:extLst>
          </p:cNvPr>
          <p:cNvSpPr>
            <a:spLocks noGrp="1"/>
          </p:cNvSpPr>
          <p:nvPr>
            <p:ph idx="1"/>
          </p:nvPr>
        </p:nvSpPr>
        <p:spPr>
          <a:xfrm>
            <a:off x="130995" y="275407"/>
            <a:ext cx="7334208" cy="6436582"/>
          </a:xfrm>
        </p:spPr>
        <p:txBody>
          <a:bodyPr vert="horz" lIns="91440" tIns="45720" rIns="91440" bIns="45720" rtlCol="0" anchor="ctr">
            <a:normAutofit/>
          </a:bodyPr>
          <a:lstStyle/>
          <a:p>
            <a:pPr>
              <a:lnSpc>
                <a:spcPct val="90000"/>
              </a:lnSpc>
            </a:pPr>
            <a:r>
              <a:rPr lang="en-US" sz="2400" dirty="0"/>
              <a:t>Example: </a:t>
            </a:r>
          </a:p>
          <a:p>
            <a:pPr lvl="1">
              <a:lnSpc>
                <a:spcPct val="90000"/>
              </a:lnSpc>
            </a:pPr>
            <a:r>
              <a:rPr lang="en-US" sz="2200" dirty="0">
                <a:solidFill>
                  <a:srgbClr val="00B050"/>
                </a:solidFill>
              </a:rPr>
              <a:t>Schools should not participate in Shut Down Your Screen Week because students benefit from having technology in the classroom.</a:t>
            </a:r>
          </a:p>
          <a:p>
            <a:pPr marL="457200" lvl="1" indent="0">
              <a:lnSpc>
                <a:spcPct val="90000"/>
              </a:lnSpc>
              <a:buNone/>
            </a:pPr>
            <a:endParaRPr lang="en-US" sz="2000" dirty="0"/>
          </a:p>
          <a:p>
            <a:pPr>
              <a:lnSpc>
                <a:spcPct val="90000"/>
              </a:lnSpc>
            </a:pPr>
            <a:r>
              <a:rPr lang="en-US" sz="2400" dirty="0"/>
              <a:t>Talk with your table and answer the following questions:</a:t>
            </a:r>
          </a:p>
          <a:p>
            <a:pPr lvl="1">
              <a:lnSpc>
                <a:spcPct val="90000"/>
              </a:lnSpc>
            </a:pPr>
            <a:r>
              <a:rPr lang="en-US" sz="2000" dirty="0"/>
              <a:t>What is the author’s claim?</a:t>
            </a:r>
          </a:p>
          <a:p>
            <a:pPr lvl="1">
              <a:lnSpc>
                <a:spcPct val="90000"/>
              </a:lnSpc>
            </a:pPr>
            <a:r>
              <a:rPr lang="en-US" sz="2000" dirty="0"/>
              <a:t>Do you feel like they covered this topic?</a:t>
            </a:r>
          </a:p>
          <a:p>
            <a:pPr lvl="1">
              <a:lnSpc>
                <a:spcPct val="90000"/>
              </a:lnSpc>
            </a:pPr>
            <a:endParaRPr lang="en-US" sz="2000" dirty="0"/>
          </a:p>
          <a:p>
            <a:pPr>
              <a:lnSpc>
                <a:spcPct val="90000"/>
              </a:lnSpc>
            </a:pPr>
            <a:r>
              <a:rPr lang="en-US" sz="2400" dirty="0"/>
              <a:t>Now, write your own claim, restated.</a:t>
            </a:r>
          </a:p>
          <a:p>
            <a:pPr lvl="1">
              <a:lnSpc>
                <a:spcPct val="90000"/>
              </a:lnSpc>
            </a:pPr>
            <a:endParaRPr lang="en-US" sz="2000"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1A20781-2BEB-4A6B-833A-45D3BDD56EBC}"/>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rPr>
              <a:t>Write your Restated Claim!</a:t>
            </a:r>
          </a:p>
        </p:txBody>
      </p:sp>
    </p:spTree>
    <p:extLst>
      <p:ext uri="{BB962C8B-B14F-4D97-AF65-F5344CB8AC3E}">
        <p14:creationId xmlns:p14="http://schemas.microsoft.com/office/powerpoint/2010/main" val="8925865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170216" y="146957"/>
            <a:ext cx="10365596" cy="1320800"/>
          </a:xfrm>
        </p:spPr>
        <p:txBody>
          <a:bodyPr>
            <a:normAutofit/>
          </a:bodyPr>
          <a:lstStyle/>
          <a:p>
            <a:r>
              <a:rPr lang="en-US" dirty="0"/>
              <a:t>How to Write a Conclusion—So What?</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30936" y="903426"/>
            <a:ext cx="10609498" cy="5260999"/>
          </a:xfrm>
        </p:spPr>
        <p:txBody>
          <a:bodyPr vert="horz" lIns="91440" tIns="45720" rIns="91440" bIns="45720" rtlCol="0" anchor="t">
            <a:noAutofit/>
          </a:bodyPr>
          <a:lstStyle/>
          <a:p>
            <a:r>
              <a:rPr lang="en-US" sz="2800" dirty="0"/>
              <a:t>Your conclusion does not need to be a repeated list of all of what you already said. ESPECIALLY because your essays are not 10+ pages long, your reader can remember your points.</a:t>
            </a:r>
          </a:p>
          <a:p>
            <a:r>
              <a:rPr lang="en-US" sz="2800" dirty="0"/>
              <a:t>Instead of repeating yourself over and over, think about the question: So What?</a:t>
            </a:r>
          </a:p>
          <a:p>
            <a:pPr lvl="1"/>
            <a:r>
              <a:rPr lang="en-US" sz="2600" dirty="0"/>
              <a:t>Why should your audience care about your claim? </a:t>
            </a:r>
          </a:p>
          <a:p>
            <a:pPr lvl="1"/>
            <a:r>
              <a:rPr lang="en-US" sz="2600" dirty="0"/>
              <a:t>Why would someone beyond the people you might think are reading your essay care?</a:t>
            </a:r>
          </a:p>
          <a:p>
            <a:pPr lvl="1"/>
            <a:r>
              <a:rPr lang="en-US" sz="2600" dirty="0"/>
              <a:t>You wrote this whole essay, so what? Why does it matter?</a:t>
            </a:r>
          </a:p>
          <a:p>
            <a:r>
              <a:rPr lang="en-US" sz="2800" dirty="0"/>
              <a:t>These are not easy questions to answer—but answering them in 1-2 (minimum) sentences gives your reader something to think about as they are done reading your essay.</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48365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B2D580-C949-472E-AC3F-21475562C28E}"/>
              </a:ext>
            </a:extLst>
          </p:cNvPr>
          <p:cNvSpPr>
            <a:spLocks noGrp="1"/>
          </p:cNvSpPr>
          <p:nvPr>
            <p:ph idx="1"/>
          </p:nvPr>
        </p:nvSpPr>
        <p:spPr>
          <a:xfrm>
            <a:off x="130995" y="275407"/>
            <a:ext cx="7334208" cy="6436582"/>
          </a:xfrm>
        </p:spPr>
        <p:txBody>
          <a:bodyPr vert="horz" lIns="91440" tIns="45720" rIns="91440" bIns="45720" rtlCol="0" anchor="ctr">
            <a:normAutofit lnSpcReduction="10000"/>
          </a:bodyPr>
          <a:lstStyle/>
          <a:p>
            <a:pPr>
              <a:lnSpc>
                <a:spcPct val="90000"/>
              </a:lnSpc>
            </a:pPr>
            <a:r>
              <a:rPr lang="en-US" sz="2400" dirty="0"/>
              <a:t>Example: </a:t>
            </a:r>
          </a:p>
          <a:p>
            <a:pPr lvl="1">
              <a:lnSpc>
                <a:spcPct val="90000"/>
              </a:lnSpc>
            </a:pPr>
            <a:r>
              <a:rPr lang="en-US" sz="2200" dirty="0">
                <a:solidFill>
                  <a:schemeClr val="tx1"/>
                </a:solidFill>
              </a:rPr>
              <a:t>Schools should not participate in Shut Down Your Screen Week because students benefit from having technology in the classroom. </a:t>
            </a:r>
            <a:r>
              <a:rPr lang="en-US" sz="2200" dirty="0">
                <a:solidFill>
                  <a:srgbClr val="00B050"/>
                </a:solidFill>
              </a:rPr>
              <a:t>Because of the evolving technological world around them, students need now more than ever clear instruction in how to use the technology at hand responsibly. Where else would students learn this if not at school? Teachers should also incorporate this technology to help maintain student interest and the longevity of their subjects.</a:t>
            </a:r>
            <a:endParaRPr lang="en-US" sz="2200" dirty="0">
              <a:solidFill>
                <a:schemeClr val="tx1"/>
              </a:solidFill>
            </a:endParaRPr>
          </a:p>
          <a:p>
            <a:pPr marL="457200" lvl="1" indent="0">
              <a:lnSpc>
                <a:spcPct val="90000"/>
              </a:lnSpc>
              <a:buNone/>
            </a:pPr>
            <a:endParaRPr lang="en-US" sz="2000" dirty="0"/>
          </a:p>
          <a:p>
            <a:pPr>
              <a:lnSpc>
                <a:spcPct val="90000"/>
              </a:lnSpc>
            </a:pPr>
            <a:r>
              <a:rPr lang="en-US" sz="2400" dirty="0"/>
              <a:t>Talk with your table and answer the following questions:</a:t>
            </a:r>
          </a:p>
          <a:p>
            <a:pPr lvl="1">
              <a:lnSpc>
                <a:spcPct val="90000"/>
              </a:lnSpc>
            </a:pPr>
            <a:r>
              <a:rPr lang="en-US" sz="2000" dirty="0"/>
              <a:t>Why should you care about this topic?</a:t>
            </a:r>
          </a:p>
          <a:p>
            <a:pPr lvl="1">
              <a:lnSpc>
                <a:spcPct val="90000"/>
              </a:lnSpc>
            </a:pPr>
            <a:r>
              <a:rPr lang="en-US" sz="2000" dirty="0"/>
              <a:t>Who else do you think the author could be talking to, beyond schools and students?</a:t>
            </a:r>
          </a:p>
          <a:p>
            <a:pPr lvl="1">
              <a:lnSpc>
                <a:spcPct val="90000"/>
              </a:lnSpc>
            </a:pPr>
            <a:endParaRPr lang="en-US" sz="2000" dirty="0"/>
          </a:p>
          <a:p>
            <a:pPr>
              <a:lnSpc>
                <a:spcPct val="90000"/>
              </a:lnSpc>
            </a:pPr>
            <a:r>
              <a:rPr lang="en-US" sz="2400" dirty="0"/>
              <a:t>Now, write your own So What section.</a:t>
            </a:r>
          </a:p>
          <a:p>
            <a:pPr lvl="1">
              <a:lnSpc>
                <a:spcPct val="90000"/>
              </a:lnSpc>
            </a:pPr>
            <a:endParaRPr lang="en-US" sz="2000"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1A20781-2BEB-4A6B-833A-45D3BDD56EBC}"/>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rPr>
              <a:t>Write your So What!</a:t>
            </a:r>
          </a:p>
        </p:txBody>
      </p:sp>
    </p:spTree>
    <p:extLst>
      <p:ext uri="{BB962C8B-B14F-4D97-AF65-F5344CB8AC3E}">
        <p14:creationId xmlns:p14="http://schemas.microsoft.com/office/powerpoint/2010/main" val="35742088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B33B4-7CC8-4EF8-B98E-8123E67FB30B}"/>
              </a:ext>
            </a:extLst>
          </p:cNvPr>
          <p:cNvSpPr>
            <a:spLocks noGrp="1"/>
          </p:cNvSpPr>
          <p:nvPr>
            <p:ph type="title"/>
          </p:nvPr>
        </p:nvSpPr>
        <p:spPr>
          <a:xfrm>
            <a:off x="1170216" y="146957"/>
            <a:ext cx="10365596" cy="1320800"/>
          </a:xfrm>
        </p:spPr>
        <p:txBody>
          <a:bodyPr>
            <a:normAutofit/>
          </a:bodyPr>
          <a:lstStyle/>
          <a:p>
            <a:r>
              <a:rPr lang="en-US" dirty="0"/>
              <a:t>How to Write a Conclusion—Call to Action</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28E6302-AB32-4720-BFDE-E8D26C8F55DC}"/>
              </a:ext>
            </a:extLst>
          </p:cNvPr>
          <p:cNvSpPr>
            <a:spLocks noGrp="1"/>
          </p:cNvSpPr>
          <p:nvPr>
            <p:ph idx="1"/>
          </p:nvPr>
        </p:nvSpPr>
        <p:spPr>
          <a:xfrm>
            <a:off x="930936" y="903426"/>
            <a:ext cx="10609498" cy="5260999"/>
          </a:xfrm>
        </p:spPr>
        <p:txBody>
          <a:bodyPr vert="horz" lIns="91440" tIns="45720" rIns="91440" bIns="45720" rtlCol="0" anchor="t">
            <a:noAutofit/>
          </a:bodyPr>
          <a:lstStyle/>
          <a:p>
            <a:r>
              <a:rPr lang="en-US" sz="2800" dirty="0"/>
              <a:t>After you have proven to your audience why they should care about your topic, you need to give them some way to act on their feelings. </a:t>
            </a:r>
          </a:p>
          <a:p>
            <a:pPr lvl="1"/>
            <a:r>
              <a:rPr lang="en-US" sz="2600" dirty="0"/>
              <a:t>This is called a Call to Action.</a:t>
            </a:r>
          </a:p>
          <a:p>
            <a:r>
              <a:rPr lang="en-US" sz="2800" dirty="0"/>
              <a:t>There’s not an easy way to do this, and usually you are looking for something with which to connect to the audience. </a:t>
            </a:r>
          </a:p>
          <a:p>
            <a:endParaRPr lang="en-US" sz="2800" dirty="0"/>
          </a:p>
          <a:p>
            <a:r>
              <a:rPr lang="en-US" sz="2800" dirty="0"/>
              <a:t>Theoretically, if you don’t feel like you could “Drop the mic” after your conclusion, it doesn’t have the power that you want. </a:t>
            </a:r>
          </a:p>
          <a:p>
            <a:r>
              <a:rPr lang="en-US" sz="2800" dirty="0"/>
              <a:t>It should be a powerful statement that cannot be argued with.</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62514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C6F6ED-2DE8-45B8-8A36-028FBC5866FF}"/>
              </a:ext>
            </a:extLst>
          </p:cNvPr>
          <p:cNvSpPr>
            <a:spLocks noGrp="1"/>
          </p:cNvSpPr>
          <p:nvPr>
            <p:ph type="title"/>
          </p:nvPr>
        </p:nvSpPr>
        <p:spPr>
          <a:xfrm>
            <a:off x="1333502" y="609600"/>
            <a:ext cx="8596668" cy="1320800"/>
          </a:xfrm>
        </p:spPr>
        <p:txBody>
          <a:bodyPr>
            <a:normAutofit/>
          </a:bodyPr>
          <a:lstStyle/>
          <a:p>
            <a:r>
              <a:rPr lang="en-US"/>
              <a:t>How to Organize the WHOLE Essay</a:t>
            </a:r>
          </a:p>
        </p:txBody>
      </p:sp>
      <p:sp>
        <p:nvSpPr>
          <p:cNvPr id="33" name="Isosceles Triangle 32">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761791A8-CB56-469A-94E7-074994AF63F8}"/>
              </a:ext>
            </a:extLst>
          </p:cNvPr>
          <p:cNvSpPr>
            <a:spLocks noGrp="1"/>
          </p:cNvSpPr>
          <p:nvPr>
            <p:ph idx="1"/>
          </p:nvPr>
        </p:nvSpPr>
        <p:spPr>
          <a:xfrm>
            <a:off x="993692" y="1625130"/>
            <a:ext cx="10151559" cy="4848718"/>
          </a:xfrm>
        </p:spPr>
        <p:txBody>
          <a:bodyPr vert="horz" lIns="91440" tIns="45720" rIns="91440" bIns="45720" rtlCol="0" anchor="t">
            <a:normAutofit/>
          </a:bodyPr>
          <a:lstStyle/>
          <a:p>
            <a:r>
              <a:rPr lang="en-US" sz="2400"/>
              <a:t>When looking at an argumentative essay, the goal is to convince your audience that </a:t>
            </a:r>
            <a:r>
              <a:rPr lang="en-US" sz="2400" b="1"/>
              <a:t>your point is the correct one</a:t>
            </a:r>
            <a:r>
              <a:rPr lang="en-US" sz="2400"/>
              <a:t>. </a:t>
            </a:r>
          </a:p>
          <a:p>
            <a:r>
              <a:rPr lang="en-US" sz="2400"/>
              <a:t>You should use strong language, convincing evidence, and clear claims to show your reader why they should believe you. </a:t>
            </a:r>
          </a:p>
          <a:p>
            <a:r>
              <a:rPr lang="en-US" sz="2400"/>
              <a:t>An easy way to structure your essay is to do the following:</a:t>
            </a:r>
          </a:p>
          <a:p>
            <a:pPr lvl="1"/>
            <a:r>
              <a:rPr lang="en-US" sz="2000"/>
              <a:t>Introduction</a:t>
            </a:r>
          </a:p>
          <a:p>
            <a:pPr lvl="1"/>
            <a:r>
              <a:rPr lang="en-US" sz="2000"/>
              <a:t>Body Paragraph (Your Side)</a:t>
            </a:r>
          </a:p>
          <a:p>
            <a:pPr lvl="1"/>
            <a:r>
              <a:rPr lang="en-US" sz="2000"/>
              <a:t>Body Paragraph (Your Side)</a:t>
            </a:r>
          </a:p>
          <a:p>
            <a:pPr lvl="1"/>
            <a:r>
              <a:rPr lang="en-US" sz="2000"/>
              <a:t>Counterargument (Addressing + Disproving the OTHER side)</a:t>
            </a:r>
          </a:p>
          <a:p>
            <a:pPr lvl="1"/>
            <a:r>
              <a:rPr lang="en-US" sz="2000"/>
              <a:t>Conclusion </a:t>
            </a:r>
          </a:p>
        </p:txBody>
      </p:sp>
      <p:sp>
        <p:nvSpPr>
          <p:cNvPr id="35" name="Isosceles Triangle 34">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64081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B2D580-C949-472E-AC3F-21475562C28E}"/>
              </a:ext>
            </a:extLst>
          </p:cNvPr>
          <p:cNvSpPr>
            <a:spLocks noGrp="1"/>
          </p:cNvSpPr>
          <p:nvPr>
            <p:ph idx="1"/>
          </p:nvPr>
        </p:nvSpPr>
        <p:spPr>
          <a:xfrm>
            <a:off x="0" y="233872"/>
            <a:ext cx="7534656" cy="6711989"/>
          </a:xfrm>
        </p:spPr>
        <p:txBody>
          <a:bodyPr vert="horz" lIns="91440" tIns="45720" rIns="91440" bIns="45720" rtlCol="0" anchor="ctr">
            <a:normAutofit lnSpcReduction="10000"/>
          </a:bodyPr>
          <a:lstStyle/>
          <a:p>
            <a:pPr>
              <a:lnSpc>
                <a:spcPct val="90000"/>
              </a:lnSpc>
            </a:pPr>
            <a:r>
              <a:rPr lang="en-US" sz="2400" dirty="0"/>
              <a:t>Example: </a:t>
            </a:r>
          </a:p>
          <a:p>
            <a:pPr lvl="1">
              <a:lnSpc>
                <a:spcPct val="90000"/>
              </a:lnSpc>
            </a:pPr>
            <a:r>
              <a:rPr lang="en-US" sz="2200" dirty="0">
                <a:solidFill>
                  <a:schemeClr val="tx1"/>
                </a:solidFill>
              </a:rPr>
              <a:t>Schools should not participate in Shut Down Your Screen Week because students benefit from having technology in the classroom. Because of the evolving technological world around them, students need now, more than ever, clear instruction in how to use the technology at hand responsibly. Where else would students learn this if not at school? Teachers should also incorporate this technology to help maintain student interest and the longevity of their subjects. </a:t>
            </a:r>
            <a:r>
              <a:rPr lang="en-US" sz="2200" dirty="0">
                <a:solidFill>
                  <a:srgbClr val="00B050"/>
                </a:solidFill>
              </a:rPr>
              <a:t>Parents, teachers, administrators, and students must all work together to prove that technology in the classroom is an effective and helpful tool that will help grow all involved. </a:t>
            </a:r>
            <a:endParaRPr lang="en-US" sz="2200" dirty="0">
              <a:solidFill>
                <a:schemeClr val="tx1"/>
              </a:solidFill>
            </a:endParaRPr>
          </a:p>
          <a:p>
            <a:pPr marL="457200" lvl="1" indent="0">
              <a:lnSpc>
                <a:spcPct val="90000"/>
              </a:lnSpc>
              <a:buNone/>
            </a:pPr>
            <a:endParaRPr lang="en-US" sz="2000" dirty="0"/>
          </a:p>
          <a:p>
            <a:pPr>
              <a:lnSpc>
                <a:spcPct val="90000"/>
              </a:lnSpc>
            </a:pPr>
            <a:r>
              <a:rPr lang="en-US" sz="2400" dirty="0"/>
              <a:t>Talk with your table and answer the following questions:</a:t>
            </a:r>
          </a:p>
          <a:p>
            <a:pPr lvl="1">
              <a:lnSpc>
                <a:spcPct val="90000"/>
              </a:lnSpc>
            </a:pPr>
            <a:r>
              <a:rPr lang="en-US" sz="2000" dirty="0"/>
              <a:t>What is the author suggesting that you do?</a:t>
            </a:r>
          </a:p>
          <a:p>
            <a:pPr lvl="1">
              <a:lnSpc>
                <a:spcPct val="90000"/>
              </a:lnSpc>
            </a:pPr>
            <a:r>
              <a:rPr lang="en-US" sz="2000" dirty="0"/>
              <a:t>Do you feel compelled to do this?</a:t>
            </a:r>
          </a:p>
          <a:p>
            <a:pPr lvl="1">
              <a:lnSpc>
                <a:spcPct val="90000"/>
              </a:lnSpc>
            </a:pPr>
            <a:endParaRPr lang="en-US" sz="2000" dirty="0"/>
          </a:p>
          <a:p>
            <a:pPr>
              <a:lnSpc>
                <a:spcPct val="90000"/>
              </a:lnSpc>
            </a:pPr>
            <a:r>
              <a:rPr lang="en-US" sz="2400" dirty="0"/>
              <a:t>Now, write your own Call to Action.</a:t>
            </a:r>
          </a:p>
          <a:p>
            <a:pPr lvl="1">
              <a:lnSpc>
                <a:spcPct val="90000"/>
              </a:lnSpc>
            </a:pPr>
            <a:endParaRPr lang="en-US" sz="2000"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1A20781-2BEB-4A6B-833A-45D3BDD56EBC}"/>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rPr>
              <a:t>Write your Call to Action!</a:t>
            </a:r>
          </a:p>
        </p:txBody>
      </p:sp>
    </p:spTree>
    <p:extLst>
      <p:ext uri="{BB962C8B-B14F-4D97-AF65-F5344CB8AC3E}">
        <p14:creationId xmlns:p14="http://schemas.microsoft.com/office/powerpoint/2010/main" val="321918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3" name="Straight Connector 22">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56247A8F-36C1-458D-8029-9737F3BDE4C7}"/>
              </a:ext>
            </a:extLst>
          </p:cNvPr>
          <p:cNvSpPr>
            <a:spLocks noGrp="1"/>
          </p:cNvSpPr>
          <p:nvPr>
            <p:ph type="title"/>
          </p:nvPr>
        </p:nvSpPr>
        <p:spPr>
          <a:xfrm>
            <a:off x="812489" y="1271190"/>
            <a:ext cx="6867554" cy="4307148"/>
          </a:xfrm>
        </p:spPr>
        <p:txBody>
          <a:bodyPr vert="horz" lIns="91440" tIns="45720" rIns="91440" bIns="45720" rtlCol="0" anchor="ctr">
            <a:normAutofit/>
          </a:bodyPr>
          <a:lstStyle/>
          <a:p>
            <a:r>
              <a:rPr lang="en-US" sz="5400" dirty="0"/>
              <a:t>Share Your Conclusion Paragraph!</a:t>
            </a:r>
            <a:endParaRPr lang="en-US" dirty="0"/>
          </a:p>
        </p:txBody>
      </p:sp>
      <p:sp>
        <p:nvSpPr>
          <p:cNvPr id="31" name="Freeform: Shape 30">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56E2D3D-88DA-4003-9EE3-C6549EE4C690}"/>
              </a:ext>
            </a:extLst>
          </p:cNvPr>
          <p:cNvSpPr>
            <a:spLocks noGrp="1"/>
          </p:cNvSpPr>
          <p:nvPr>
            <p:ph type="body" idx="1"/>
          </p:nvPr>
        </p:nvSpPr>
        <p:spPr>
          <a:xfrm>
            <a:off x="7422093" y="2876315"/>
            <a:ext cx="4608541" cy="1096899"/>
          </a:xfrm>
        </p:spPr>
        <p:txBody>
          <a:bodyPr vert="horz" lIns="91440" tIns="45720" rIns="91440" bIns="45720" rtlCol="0" anchor="ctr">
            <a:noAutofit/>
          </a:bodyPr>
          <a:lstStyle/>
          <a:p>
            <a:pPr algn="r"/>
            <a:r>
              <a:rPr lang="en-US" sz="3200" dirty="0">
                <a:solidFill>
                  <a:srgbClr val="FFFFFF"/>
                </a:solidFill>
              </a:rPr>
              <a:t>Find a partner and share your conclusion paragraph with them.</a:t>
            </a:r>
            <a:endParaRPr lang="en-US" dirty="0"/>
          </a:p>
        </p:txBody>
      </p:sp>
    </p:spTree>
    <p:extLst>
      <p:ext uri="{BB962C8B-B14F-4D97-AF65-F5344CB8AC3E}">
        <p14:creationId xmlns:p14="http://schemas.microsoft.com/office/powerpoint/2010/main" val="663775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649D7A-618D-4BB2-ACEC-7A0AEAF939EF}"/>
              </a:ext>
            </a:extLst>
          </p:cNvPr>
          <p:cNvSpPr>
            <a:spLocks noGrp="1"/>
          </p:cNvSpPr>
          <p:nvPr>
            <p:ph idx="1"/>
          </p:nvPr>
        </p:nvSpPr>
        <p:spPr>
          <a:xfrm>
            <a:off x="562315" y="289784"/>
            <a:ext cx="6974774" cy="6177789"/>
          </a:xfrm>
        </p:spPr>
        <p:txBody>
          <a:bodyPr vert="horz" lIns="91440" tIns="45720" rIns="91440" bIns="45720" rtlCol="0" anchor="ctr">
            <a:normAutofit/>
          </a:bodyPr>
          <a:lstStyle/>
          <a:p>
            <a:r>
              <a:rPr lang="en-US" sz="2800"/>
              <a:t>In the articles provided, the author's present various information about "Shut Down Your Screen Week," a week without any electronic media. Write an essay that argues for or against schools adopting "Shut Down Your Screen" week and includes a counterargument which analyzes the opposing viewpoint. Be sure to cite evidence from the articles to support your argument. Follow the conventions of standard written English.</a:t>
            </a: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CB7302B-CFC7-4233-B4F8-FAE1F5D4F6E1}"/>
              </a:ext>
            </a:extLst>
          </p:cNvPr>
          <p:cNvSpPr>
            <a:spLocks noGrp="1"/>
          </p:cNvSpPr>
          <p:nvPr>
            <p:ph type="title"/>
          </p:nvPr>
        </p:nvSpPr>
        <p:spPr>
          <a:xfrm>
            <a:off x="7829658" y="1253067"/>
            <a:ext cx="4257309" cy="4877028"/>
          </a:xfrm>
        </p:spPr>
        <p:txBody>
          <a:bodyPr anchor="ctr">
            <a:normAutofit/>
          </a:bodyPr>
          <a:lstStyle/>
          <a:p>
            <a:r>
              <a:rPr lang="en-US">
                <a:solidFill>
                  <a:schemeClr val="bg1"/>
                </a:solidFill>
              </a:rPr>
              <a:t>Using this prompt, make a Do/What chart. </a:t>
            </a:r>
            <a:br>
              <a:rPr lang="en-US">
                <a:solidFill>
                  <a:schemeClr val="bg1"/>
                </a:solidFill>
              </a:rPr>
            </a:br>
            <a:br>
              <a:rPr lang="en-US">
                <a:solidFill>
                  <a:schemeClr val="bg1"/>
                </a:solidFill>
              </a:rPr>
            </a:br>
            <a:r>
              <a:rPr lang="en-US">
                <a:solidFill>
                  <a:schemeClr val="bg1"/>
                </a:solidFill>
              </a:rPr>
              <a:t>Then, make a basic outline for the essay.</a:t>
            </a:r>
            <a:endParaRPr lang="en-US">
              <a:solidFill>
                <a:schemeClr val="bg1"/>
              </a:solidFill>
              <a:ea typeface="+mj-lt"/>
              <a:cs typeface="+mj-lt"/>
            </a:endParaRPr>
          </a:p>
        </p:txBody>
      </p:sp>
    </p:spTree>
    <p:extLst>
      <p:ext uri="{BB962C8B-B14F-4D97-AF65-F5344CB8AC3E}">
        <p14:creationId xmlns:p14="http://schemas.microsoft.com/office/powerpoint/2010/main" val="1179061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15F4CB-B7F0-4ED8-A324-E7D853836FBA}"/>
              </a:ext>
            </a:extLst>
          </p:cNvPr>
          <p:cNvSpPr>
            <a:spLocks noGrp="1"/>
          </p:cNvSpPr>
          <p:nvPr>
            <p:ph type="title"/>
          </p:nvPr>
        </p:nvSpPr>
        <p:spPr>
          <a:xfrm>
            <a:off x="1333502" y="609600"/>
            <a:ext cx="8596668" cy="1320800"/>
          </a:xfrm>
        </p:spPr>
        <p:txBody>
          <a:bodyPr>
            <a:normAutofit/>
          </a:bodyPr>
          <a:lstStyle/>
          <a:p>
            <a:r>
              <a:rPr lang="en-US"/>
              <a:t>Writing a Claim!</a:t>
            </a:r>
          </a:p>
        </p:txBody>
      </p:sp>
      <p:sp>
        <p:nvSpPr>
          <p:cNvPr id="21" name="Isosceles Triangle 2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0C1CEFB9-3CF7-4C0F-B50F-B88A9BA5AA22}"/>
              </a:ext>
            </a:extLst>
          </p:cNvPr>
          <p:cNvSpPr>
            <a:spLocks noGrp="1"/>
          </p:cNvSpPr>
          <p:nvPr>
            <p:ph idx="1"/>
          </p:nvPr>
        </p:nvSpPr>
        <p:spPr>
          <a:xfrm>
            <a:off x="844672" y="1384212"/>
            <a:ext cx="10710139" cy="5289754"/>
          </a:xfrm>
        </p:spPr>
        <p:txBody>
          <a:bodyPr vert="horz" lIns="91440" tIns="45720" rIns="91440" bIns="45720" rtlCol="0" anchor="t">
            <a:normAutofit/>
          </a:bodyPr>
          <a:lstStyle/>
          <a:p>
            <a:r>
              <a:rPr lang="en-US" sz="2400"/>
              <a:t>Claims go with argumentative writings—this is the thing that you are trying to prove to your audience in your essay.</a:t>
            </a:r>
          </a:p>
          <a:p>
            <a:r>
              <a:rPr lang="en-US" sz="2400"/>
              <a:t>Claims tend to follow a pretty specific pattern:</a:t>
            </a:r>
          </a:p>
          <a:p>
            <a:pPr lvl="1"/>
            <a:r>
              <a:rPr lang="en-US" sz="2000"/>
              <a:t>____________________ should/should not _____________________ because __________________________.</a:t>
            </a:r>
          </a:p>
          <a:p>
            <a:r>
              <a:rPr lang="en-US" sz="2400"/>
              <a:t>So, your claim for this essay would come from the most important sentence of the prompt. This is the sentence you used for the Do/What chart on the previous slide.</a:t>
            </a:r>
          </a:p>
          <a:p>
            <a:pPr lvl="1"/>
            <a:r>
              <a:rPr lang="en-US" sz="2000"/>
              <a:t>Schools should/should not adopt "Shut Down Your Screen Week" because ______________________________.</a:t>
            </a:r>
          </a:p>
          <a:p>
            <a:pPr lvl="1"/>
            <a:r>
              <a:rPr lang="en-US" sz="2000"/>
              <a:t>Because you pulled the information for the first two blanks from the prompt, all you have to add is your reasoning in the last blank.</a:t>
            </a:r>
          </a:p>
        </p:txBody>
      </p:sp>
      <p:sp>
        <p:nvSpPr>
          <p:cNvPr id="23" name="Isosceles Triangle 2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32608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3" name="Straight Connector 22">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56247A8F-36C1-458D-8029-9737F3BDE4C7}"/>
              </a:ext>
            </a:extLst>
          </p:cNvPr>
          <p:cNvSpPr>
            <a:spLocks noGrp="1"/>
          </p:cNvSpPr>
          <p:nvPr>
            <p:ph type="title"/>
          </p:nvPr>
        </p:nvSpPr>
        <p:spPr>
          <a:xfrm>
            <a:off x="677335" y="1282701"/>
            <a:ext cx="5096060" cy="4307148"/>
          </a:xfrm>
        </p:spPr>
        <p:txBody>
          <a:bodyPr vert="horz" lIns="91440" tIns="45720" rIns="91440" bIns="45720" rtlCol="0" anchor="ctr">
            <a:normAutofit/>
          </a:bodyPr>
          <a:lstStyle/>
          <a:p>
            <a:r>
              <a:rPr lang="en-US" sz="5400"/>
              <a:t>Share Your Outline and Claim!</a:t>
            </a:r>
            <a:endParaRPr lang="en-US"/>
          </a:p>
        </p:txBody>
      </p:sp>
      <p:sp>
        <p:nvSpPr>
          <p:cNvPr id="31" name="Freeform: Shape 30">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56E2D3D-88DA-4003-9EE3-C6549EE4C690}"/>
              </a:ext>
            </a:extLst>
          </p:cNvPr>
          <p:cNvSpPr>
            <a:spLocks noGrp="1"/>
          </p:cNvSpPr>
          <p:nvPr>
            <p:ph type="body" idx="1"/>
          </p:nvPr>
        </p:nvSpPr>
        <p:spPr>
          <a:xfrm>
            <a:off x="7821120" y="2876315"/>
            <a:ext cx="3602567" cy="1096899"/>
          </a:xfrm>
        </p:spPr>
        <p:txBody>
          <a:bodyPr vert="horz" lIns="91440" tIns="45720" rIns="91440" bIns="45720" rtlCol="0" anchor="ctr">
            <a:noAutofit/>
          </a:bodyPr>
          <a:lstStyle/>
          <a:p>
            <a:pPr algn="r"/>
            <a:r>
              <a:rPr lang="en-US" sz="3200">
                <a:solidFill>
                  <a:srgbClr val="FFFFFF"/>
                </a:solidFill>
              </a:rPr>
              <a:t>Find a partner and share your outline and claim with them.</a:t>
            </a:r>
            <a:endParaRPr lang="en-US"/>
          </a:p>
        </p:txBody>
      </p:sp>
    </p:spTree>
    <p:extLst>
      <p:ext uri="{BB962C8B-B14F-4D97-AF65-F5344CB8AC3E}">
        <p14:creationId xmlns:p14="http://schemas.microsoft.com/office/powerpoint/2010/main" val="14960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4815A4-4038-428B-840B-EFC9B048AB16}"/>
              </a:ext>
            </a:extLst>
          </p:cNvPr>
          <p:cNvSpPr>
            <a:spLocks noGrp="1"/>
          </p:cNvSpPr>
          <p:nvPr>
            <p:ph type="title"/>
          </p:nvPr>
        </p:nvSpPr>
        <p:spPr>
          <a:xfrm>
            <a:off x="1333502" y="609600"/>
            <a:ext cx="8596668" cy="1320800"/>
          </a:xfrm>
        </p:spPr>
        <p:txBody>
          <a:bodyPr>
            <a:normAutofit/>
          </a:bodyPr>
          <a:lstStyle/>
          <a:p>
            <a:r>
              <a:rPr lang="en-US"/>
              <a:t>How to write an Introduction—Hook</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B1A60D4-5CAA-48AD-B145-C03D59F3767A}"/>
              </a:ext>
            </a:extLst>
          </p:cNvPr>
          <p:cNvSpPr>
            <a:spLocks noGrp="1"/>
          </p:cNvSpPr>
          <p:nvPr>
            <p:ph idx="1"/>
          </p:nvPr>
        </p:nvSpPr>
        <p:spPr>
          <a:xfrm>
            <a:off x="859050" y="1614250"/>
            <a:ext cx="10983308" cy="5246621"/>
          </a:xfrm>
        </p:spPr>
        <p:txBody>
          <a:bodyPr vert="horz" lIns="91440" tIns="45720" rIns="91440" bIns="45720" rtlCol="0" anchor="t">
            <a:noAutofit/>
          </a:bodyPr>
          <a:lstStyle/>
          <a:p>
            <a:r>
              <a:rPr lang="en-US" sz="2400"/>
              <a:t>Introductions start with a hook—this is usually something to grab your audience's attention.</a:t>
            </a:r>
          </a:p>
          <a:p>
            <a:r>
              <a:rPr lang="en-US" sz="2400"/>
              <a:t>A good hook gets your reader's attention without giving away too much about the essay, as this is just the very first sentence (or two, or three) of the introduction!</a:t>
            </a:r>
          </a:p>
          <a:p>
            <a:pPr lvl="1"/>
            <a:r>
              <a:rPr lang="en-US" sz="2000"/>
              <a:t>Try to avoid asking a question—your audience can't respond anyway, and it tends to start off your essay in informal language, a big no-no.</a:t>
            </a:r>
          </a:p>
          <a:p>
            <a:pPr lvl="1"/>
            <a:r>
              <a:rPr lang="en-US" sz="2000"/>
              <a:t>Look for ways to interest your reader using information you learned in the articles—this is likely to interest your reader too!</a:t>
            </a:r>
          </a:p>
          <a:p>
            <a:pPr lvl="1"/>
            <a:r>
              <a:rPr lang="en-US" sz="2000"/>
              <a:t>A good rule of thumb is to be relatively broad at the beginning of your essay, then to get more narrow as you go through your introduction. A broad hook gives you more of a chance to catch reader's attention.</a:t>
            </a:r>
          </a:p>
          <a:p>
            <a:pPr lvl="1"/>
            <a:endParaRPr lang="en-US"/>
          </a:p>
          <a:p>
            <a:pPr lvl="1"/>
            <a:endParaRPr lang="en-US"/>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17068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3426D1-04F0-4199-95A9-97971D9906CC}"/>
              </a:ext>
            </a:extLst>
          </p:cNvPr>
          <p:cNvSpPr>
            <a:spLocks noGrp="1"/>
          </p:cNvSpPr>
          <p:nvPr>
            <p:ph idx="1"/>
          </p:nvPr>
        </p:nvSpPr>
        <p:spPr>
          <a:xfrm>
            <a:off x="80091" y="79176"/>
            <a:ext cx="7421833" cy="6617270"/>
          </a:xfrm>
        </p:spPr>
        <p:txBody>
          <a:bodyPr vert="horz" lIns="91440" tIns="45720" rIns="91440" bIns="45720" rtlCol="0" anchor="ctr">
            <a:normAutofit/>
          </a:bodyPr>
          <a:lstStyle/>
          <a:p>
            <a:pPr>
              <a:lnSpc>
                <a:spcPct val="90000"/>
              </a:lnSpc>
            </a:pPr>
            <a:r>
              <a:rPr lang="en-US" sz="2000"/>
              <a:t>Example:</a:t>
            </a:r>
          </a:p>
          <a:p>
            <a:pPr lvl="1">
              <a:lnSpc>
                <a:spcPct val="90000"/>
              </a:lnSpc>
            </a:pPr>
            <a:r>
              <a:rPr lang="en-US" sz="2000">
                <a:solidFill>
                  <a:srgbClr val="00B050"/>
                </a:solidFill>
              </a:rPr>
              <a:t>In the past twenty years, teachers have begun using more and more technology. From projectors to PowerPoints and classroom laptops, there is a wide range of technology used in the classroom every day. Students also are able to carry a small computer in their pocket, changing the way that they look at research and classroom tasks.</a:t>
            </a:r>
          </a:p>
          <a:p>
            <a:pPr marL="457200" lvl="1" indent="0">
              <a:lnSpc>
                <a:spcPct val="90000"/>
              </a:lnSpc>
              <a:buNone/>
            </a:pPr>
            <a:endParaRPr lang="en-US" sz="2000"/>
          </a:p>
          <a:p>
            <a:pPr>
              <a:lnSpc>
                <a:spcPct val="90000"/>
              </a:lnSpc>
            </a:pPr>
            <a:r>
              <a:rPr lang="en-US" sz="2400"/>
              <a:t>Talk with your table, and answer the following questions:</a:t>
            </a:r>
          </a:p>
          <a:p>
            <a:pPr lvl="1">
              <a:lnSpc>
                <a:spcPct val="90000"/>
              </a:lnSpc>
            </a:pPr>
            <a:r>
              <a:rPr lang="en-US" sz="1800"/>
              <a:t>What makes this hook effective? </a:t>
            </a:r>
          </a:p>
          <a:p>
            <a:pPr lvl="1">
              <a:lnSpc>
                <a:spcPct val="90000"/>
              </a:lnSpc>
            </a:pPr>
            <a:r>
              <a:rPr lang="en-US" sz="1800"/>
              <a:t>Are you interested in this topic? </a:t>
            </a:r>
          </a:p>
          <a:p>
            <a:pPr lvl="1">
              <a:lnSpc>
                <a:spcPct val="90000"/>
              </a:lnSpc>
            </a:pPr>
            <a:r>
              <a:rPr lang="en-US" sz="1800"/>
              <a:t>Do you know what the essay is going to be about?</a:t>
            </a:r>
          </a:p>
          <a:p>
            <a:pPr>
              <a:lnSpc>
                <a:spcPct val="90000"/>
              </a:lnSpc>
            </a:pPr>
            <a:endParaRPr lang="en-US" sz="2000"/>
          </a:p>
          <a:p>
            <a:pPr>
              <a:lnSpc>
                <a:spcPct val="90000"/>
              </a:lnSpc>
            </a:pPr>
            <a:r>
              <a:rPr lang="en-US" sz="2000"/>
              <a:t>Now, write your own hook to interest the reader in your argumentative essay about "Shut Off Your Screen" Week.</a:t>
            </a: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9301F0F-AE8E-45B6-AD5C-5C97A9285E4E}"/>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Write A Hook!</a:t>
            </a:r>
          </a:p>
        </p:txBody>
      </p:sp>
    </p:spTree>
    <p:extLst>
      <p:ext uri="{BB962C8B-B14F-4D97-AF65-F5344CB8AC3E}">
        <p14:creationId xmlns:p14="http://schemas.microsoft.com/office/powerpoint/2010/main" val="11071498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TotalTime>
  <Words>1892</Words>
  <Application>Microsoft Office PowerPoint</Application>
  <PresentationFormat>Widescreen</PresentationFormat>
  <Paragraphs>270</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Facet</vt:lpstr>
      <vt:lpstr>Writing Argumentatively</vt:lpstr>
      <vt:lpstr>Article Jigsaw – Part One</vt:lpstr>
      <vt:lpstr>Article Jigsaw – Part Two</vt:lpstr>
      <vt:lpstr>How to Organize the WHOLE Essay</vt:lpstr>
      <vt:lpstr>Using this prompt, make a Do/What chart.   Then, make a basic outline for the essay.</vt:lpstr>
      <vt:lpstr>Writing a Claim!</vt:lpstr>
      <vt:lpstr>Share Your Outline and Claim!</vt:lpstr>
      <vt:lpstr>How to write an Introduction—Hook</vt:lpstr>
      <vt:lpstr>Write A Hook!</vt:lpstr>
      <vt:lpstr>How to write an Introduction—Context</vt:lpstr>
      <vt:lpstr>Write the Context!</vt:lpstr>
      <vt:lpstr>How to write an Introduction—Claim</vt:lpstr>
      <vt:lpstr>Share Your Introduction Paragraph!</vt:lpstr>
      <vt:lpstr>How to write a body paragraph—topic sentence</vt:lpstr>
      <vt:lpstr>How to write a body paragraph—Authorization</vt:lpstr>
      <vt:lpstr>Write the Authorization!</vt:lpstr>
      <vt:lpstr>How to write a body paragraph—Evidence</vt:lpstr>
      <vt:lpstr>Add the Evidence!</vt:lpstr>
      <vt:lpstr>How to write a body paragraph—Explanation</vt:lpstr>
      <vt:lpstr>Write your Explanation!</vt:lpstr>
      <vt:lpstr>How to Write a Body Paragraph—Conclusion</vt:lpstr>
      <vt:lpstr>Write your Conclusion!</vt:lpstr>
      <vt:lpstr>Share Your  Body Paragraph!</vt:lpstr>
      <vt:lpstr>How to Write a Counterargument—Topic Sentence</vt:lpstr>
      <vt:lpstr>Write your Topic Sentence!</vt:lpstr>
      <vt:lpstr>How to Write a Counterargument—Authorization</vt:lpstr>
      <vt:lpstr>Write the Authorization!</vt:lpstr>
      <vt:lpstr>How to Write a Counterargument—Evidence</vt:lpstr>
      <vt:lpstr>Add the Evidence!</vt:lpstr>
      <vt:lpstr>How to write a Counterargument—Explanation</vt:lpstr>
      <vt:lpstr>Write your Explanation!</vt:lpstr>
      <vt:lpstr>How to Write a Counterargument—Conclusion</vt:lpstr>
      <vt:lpstr>Write your Conclusion!</vt:lpstr>
      <vt:lpstr>Share Your  Counterargument!</vt:lpstr>
      <vt:lpstr>How to Write a Conclusion—Restated Claim</vt:lpstr>
      <vt:lpstr>Write your Restated Claim!</vt:lpstr>
      <vt:lpstr>How to Write a Conclusion—So What?</vt:lpstr>
      <vt:lpstr>Write your So What!</vt:lpstr>
      <vt:lpstr>How to Write a Conclusion—Call to Action</vt:lpstr>
      <vt:lpstr>Write your Call to Action!</vt:lpstr>
      <vt:lpstr>Share Your Conclusion Paragraph!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Sydney King</cp:lastModifiedBy>
  <cp:revision>7</cp:revision>
  <dcterms:created xsi:type="dcterms:W3CDTF">2013-07-15T20:26:40Z</dcterms:created>
  <dcterms:modified xsi:type="dcterms:W3CDTF">2019-02-13T19:12:31Z</dcterms:modified>
</cp:coreProperties>
</file>