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38"/>
  </p:notesMasterIdLst>
  <p:sldIdLst>
    <p:sldId id="256" r:id="rId2"/>
    <p:sldId id="498" r:id="rId3"/>
    <p:sldId id="499" r:id="rId4"/>
    <p:sldId id="497" r:id="rId5"/>
    <p:sldId id="477" r:id="rId6"/>
    <p:sldId id="500" r:id="rId7"/>
    <p:sldId id="484" r:id="rId8"/>
    <p:sldId id="489" r:id="rId9"/>
    <p:sldId id="487" r:id="rId10"/>
    <p:sldId id="490" r:id="rId11"/>
    <p:sldId id="493" r:id="rId12"/>
    <p:sldId id="491" r:id="rId13"/>
    <p:sldId id="501" r:id="rId14"/>
    <p:sldId id="486" r:id="rId15"/>
    <p:sldId id="494" r:id="rId16"/>
    <p:sldId id="504" r:id="rId17"/>
    <p:sldId id="495" r:id="rId18"/>
    <p:sldId id="482" r:id="rId19"/>
    <p:sldId id="483" r:id="rId20"/>
    <p:sldId id="507" r:id="rId21"/>
    <p:sldId id="508" r:id="rId22"/>
    <p:sldId id="506" r:id="rId23"/>
    <p:sldId id="492" r:id="rId24"/>
    <p:sldId id="502" r:id="rId25"/>
    <p:sldId id="505" r:id="rId26"/>
    <p:sldId id="509" r:id="rId27"/>
    <p:sldId id="510" r:id="rId28"/>
    <p:sldId id="511" r:id="rId29"/>
    <p:sldId id="512" r:id="rId30"/>
    <p:sldId id="513" r:id="rId31"/>
    <p:sldId id="514" r:id="rId32"/>
    <p:sldId id="515" r:id="rId33"/>
    <p:sldId id="516" r:id="rId34"/>
    <p:sldId id="517" r:id="rId35"/>
    <p:sldId id="520" r:id="rId36"/>
    <p:sldId id="521" r:id="rId37"/>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04" autoAdjust="0"/>
    <p:restoredTop sz="94660"/>
  </p:normalViewPr>
  <p:slideViewPr>
    <p:cSldViewPr>
      <p:cViewPr varScale="1">
        <p:scale>
          <a:sx n="108" d="100"/>
          <a:sy n="108" d="100"/>
        </p:scale>
        <p:origin x="1794" y="9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693"/>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5693"/>
          </a:xfrm>
          <a:prstGeom prst="rect">
            <a:avLst/>
          </a:prstGeom>
        </p:spPr>
        <p:txBody>
          <a:bodyPr vert="horz" lIns="91440" tIns="45720" rIns="91440" bIns="45720" rtlCol="0"/>
          <a:lstStyle>
            <a:lvl1pPr algn="r">
              <a:defRPr sz="1200"/>
            </a:lvl1pPr>
          </a:lstStyle>
          <a:p>
            <a:fld id="{F2354458-7BF3-4EFB-9334-F4D3BED5BC88}" type="datetimeFigureOut">
              <a:rPr lang="en-US" smtClean="0"/>
              <a:t>8/21/2018</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24085"/>
            <a:ext cx="5486400" cy="419123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6553"/>
            <a:ext cx="2971800" cy="46569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46553"/>
            <a:ext cx="2971800" cy="465693"/>
          </a:xfrm>
          <a:prstGeom prst="rect">
            <a:avLst/>
          </a:prstGeom>
        </p:spPr>
        <p:txBody>
          <a:bodyPr vert="horz" lIns="91440" tIns="45720" rIns="91440" bIns="45720" rtlCol="0" anchor="b"/>
          <a:lstStyle>
            <a:lvl1pPr algn="r">
              <a:defRPr sz="1200"/>
            </a:lvl1pPr>
          </a:lstStyle>
          <a:p>
            <a:fld id="{10F5BF93-0B67-406F-837F-DFABC6EC41BF}" type="slidenum">
              <a:rPr lang="en-US" smtClean="0"/>
              <a:t>‹#›</a:t>
            </a:fld>
            <a:endParaRPr lang="en-US"/>
          </a:p>
        </p:txBody>
      </p:sp>
    </p:spTree>
    <p:extLst>
      <p:ext uri="{BB962C8B-B14F-4D97-AF65-F5344CB8AC3E}">
        <p14:creationId xmlns:p14="http://schemas.microsoft.com/office/powerpoint/2010/main" val="2531045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42"/>
          <p:cNvGrpSpPr>
            <a:grpSpLocks/>
          </p:cNvGrpSpPr>
          <p:nvPr/>
        </p:nvGrpSpPr>
        <p:grpSpPr bwMode="auto">
          <a:xfrm>
            <a:off x="-382588" y="0"/>
            <a:ext cx="9932988" cy="6858000"/>
            <a:chOff x="-382404" y="0"/>
            <a:chExt cx="9932332" cy="6858000"/>
          </a:xfrm>
        </p:grpSpPr>
        <p:grpSp>
          <p:nvGrpSpPr>
            <p:cNvPr id="5" name="Group 44"/>
            <p:cNvGrpSpPr>
              <a:grpSpLocks/>
            </p:cNvGrpSpPr>
            <p:nvPr/>
          </p:nvGrpSpPr>
          <p:grpSpPr bwMode="auto">
            <a:xfrm>
              <a:off x="0" y="0"/>
              <a:ext cx="9144000" cy="6858000"/>
              <a:chOff x="0" y="0"/>
              <a:chExt cx="9144000" cy="6858000"/>
            </a:xfrm>
          </p:grpSpPr>
          <p:grpSp>
            <p:nvGrpSpPr>
              <p:cNvPr id="28" name="Group 4"/>
              <p:cNvGrpSpPr>
                <a:grpSpLocks/>
              </p:cNvGrpSpPr>
              <p:nvPr/>
            </p:nvGrpSpPr>
            <p:grpSpPr bwMode="auto">
              <a:xfrm>
                <a:off x="0" y="0"/>
                <a:ext cx="2514600" cy="6858000"/>
                <a:chOff x="0" y="0"/>
                <a:chExt cx="2514600" cy="6858000"/>
              </a:xfrm>
            </p:grpSpPr>
            <p:sp>
              <p:nvSpPr>
                <p:cNvPr id="40" name="Rectangle 114"/>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29" name="Group 5"/>
              <p:cNvGrpSpPr>
                <a:grpSpLocks/>
              </p:cNvGrpSpPr>
              <p:nvPr/>
            </p:nvGrpSpPr>
            <p:grpSpPr bwMode="auto">
              <a:xfrm>
                <a:off x="422910" y="0"/>
                <a:ext cx="2514600" cy="6858000"/>
                <a:chOff x="0" y="0"/>
                <a:chExt cx="2514600" cy="6858000"/>
              </a:xfrm>
            </p:grpSpPr>
            <p:sp>
              <p:nvSpPr>
                <p:cNvPr id="37" name="Rectangle 84"/>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8" name="Rectangle 85"/>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113"/>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9"/>
              <p:cNvGrpSpPr>
                <a:grpSpLocks/>
              </p:cNvGrpSpPr>
              <p:nvPr/>
            </p:nvGrpSpPr>
            <p:grpSpPr bwMode="auto">
              <a:xfrm rot="10800000">
                <a:off x="6629400" y="0"/>
                <a:ext cx="2514600" cy="6858000"/>
                <a:chOff x="0" y="0"/>
                <a:chExt cx="2514600" cy="6858000"/>
              </a:xfrm>
            </p:grpSpPr>
            <p:sp>
              <p:nvSpPr>
                <p:cNvPr id="34"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5"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0"/>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1"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2"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 name="Freeform 44"/>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7"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50"/>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51"/>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Hexagon 52"/>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2" name="Hexagon 53"/>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4"/>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5"/>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6"/>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Freeform 57"/>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Hexagon 58"/>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0"/>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1"/>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2"/>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3"/>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4"/>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5"/>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6"/>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Freeform 67"/>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8"/>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3"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4" name="Rectangle 46"/>
          <p:cNvSpPr/>
          <p:nvPr/>
        </p:nvSpPr>
        <p:spPr>
          <a:xfrm>
            <a:off x="4649788" y="-22225"/>
            <a:ext cx="3505200" cy="23129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49"/>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88"/>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7" name="Date Placeholder 3"/>
          <p:cNvSpPr>
            <a:spLocks noGrp="1"/>
          </p:cNvSpPr>
          <p:nvPr>
            <p:ph type="dt" sz="half" idx="10"/>
          </p:nvPr>
        </p:nvSpPr>
        <p:spPr>
          <a:xfrm>
            <a:off x="4738688" y="1516063"/>
            <a:ext cx="2133600" cy="752475"/>
          </a:xfrm>
        </p:spPr>
        <p:txBody>
          <a:bodyPr anchor="b"/>
          <a:lstStyle>
            <a:lvl1pPr algn="l">
              <a:defRPr sz="2400"/>
            </a:lvl1pPr>
          </a:lstStyle>
          <a:p>
            <a:pPr>
              <a:defRPr/>
            </a:pPr>
            <a:fld id="{50F7DE6A-3103-4B81-95FD-AE9A912F27F9}" type="datetimeFigureOut">
              <a:rPr lang="en-US"/>
              <a:pPr>
                <a:defRPr/>
              </a:pPr>
              <a:t>8/21/2018</a:t>
            </a:fld>
            <a:endParaRPr lang="en-US"/>
          </a:p>
        </p:txBody>
      </p:sp>
      <p:sp>
        <p:nvSpPr>
          <p:cNvPr id="48" name="Footer Placeholder 4"/>
          <p:cNvSpPr>
            <a:spLocks noGrp="1"/>
          </p:cNvSpPr>
          <p:nvPr>
            <p:ph type="ftr" sz="quarter" idx="11"/>
          </p:nvPr>
        </p:nvSpPr>
        <p:spPr>
          <a:xfrm>
            <a:off x="5303838" y="5719763"/>
            <a:ext cx="2830512" cy="365125"/>
          </a:xfrm>
        </p:spPr>
        <p:txBody>
          <a:bodyPr>
            <a:normAutofit/>
          </a:bodyPr>
          <a:lstStyle>
            <a:lvl1pPr>
              <a:defRPr>
                <a:solidFill>
                  <a:schemeClr val="accent1"/>
                </a:solidFill>
              </a:defRPr>
            </a:lvl1pPr>
          </a:lstStyle>
          <a:p>
            <a:pPr>
              <a:defRPr/>
            </a:pPr>
            <a:endParaRPr lang="en-US"/>
          </a:p>
        </p:txBody>
      </p:sp>
      <p:sp>
        <p:nvSpPr>
          <p:cNvPr id="49" name="Slide Number Placeholder 5"/>
          <p:cNvSpPr>
            <a:spLocks noGrp="1"/>
          </p:cNvSpPr>
          <p:nvPr>
            <p:ph type="sldNum" sz="quarter" idx="12"/>
          </p:nvPr>
        </p:nvSpPr>
        <p:spPr>
          <a:xfrm>
            <a:off x="4649788" y="5719763"/>
            <a:ext cx="642937" cy="365125"/>
          </a:xfrm>
        </p:spPr>
        <p:txBody>
          <a:bodyPr/>
          <a:lstStyle>
            <a:lvl1pPr>
              <a:defRPr>
                <a:solidFill>
                  <a:schemeClr val="accent1"/>
                </a:solidFill>
              </a:defRPr>
            </a:lvl1pPr>
          </a:lstStyle>
          <a:p>
            <a:pPr>
              <a:defRPr/>
            </a:pPr>
            <a:fld id="{32C28020-192D-497D-819A-815E364DE05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A48EACF3-0CFA-4F2D-85C7-4C9DD563D014}"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813A8E1-4F60-4ECA-BCF2-9CD4D3BEDA9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a:t>Click to edit Master title style</a:t>
            </a:r>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0DE566E1-7E98-4328-B466-8D551AF7228F}"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2BE3E72-9CB4-4574-B9CC-66C4F0DF96E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8932D7F9-B281-4F6C-BD5B-5633032D6DF1}"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9562EAA-31EA-40AB-939E-5F9B6CA115C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lstStyle>
            <a:lvl1pPr algn="l">
              <a:defRPr sz="4000" b="0" cap="none" baseline="0"/>
            </a:lvl1pPr>
          </a:lstStyle>
          <a:p>
            <a:r>
              <a:rPr lang="en-US"/>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pPr>
              <a:defRPr/>
            </a:pPr>
            <a:fld id="{54C446C9-BB9A-4E79-82EA-9069211C9AC1}" type="datetimeFigureOut">
              <a:rPr lang="en-US"/>
              <a:pPr>
                <a:defRPr/>
              </a:pPr>
              <a:t>8/21/2018</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7439AC4-13DC-4BC7-9F5B-DC3B9531CBE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9" name="Content Placeholder 8"/>
          <p:cNvSpPr>
            <a:spLocks noGrp="1"/>
          </p:cNvSpPr>
          <p:nvPr>
            <p:ph sz="quarter" idx="13"/>
          </p:nvPr>
        </p:nvSpPr>
        <p:spPr>
          <a:xfrm>
            <a:off x="1042416" y="2313432"/>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5"/>
          </p:nvPr>
        </p:nvSpPr>
        <p:spPr/>
        <p:txBody>
          <a:bodyPr/>
          <a:lstStyle>
            <a:lvl1pPr>
              <a:defRPr/>
            </a:lvl1pPr>
          </a:lstStyle>
          <a:p>
            <a:pPr>
              <a:defRPr/>
            </a:pPr>
            <a:fld id="{6CFAFB9F-939B-4E06-97EE-1EA1D66029C3}" type="datetimeFigureOut">
              <a:rPr lang="en-US"/>
              <a:pPr>
                <a:defRPr/>
              </a:pPr>
              <a:t>8/21/2018</a:t>
            </a:fld>
            <a:endParaRPr lang="en-US"/>
          </a:p>
        </p:txBody>
      </p:sp>
      <p:sp>
        <p:nvSpPr>
          <p:cNvPr id="6" name="Footer Placeholder 4"/>
          <p:cNvSpPr>
            <a:spLocks noGrp="1"/>
          </p:cNvSpPr>
          <p:nvPr>
            <p:ph type="ftr" sz="quarter" idx="16"/>
          </p:nvPr>
        </p:nvSpPr>
        <p:spPr/>
        <p:txBody>
          <a:bodyPr/>
          <a:lstStyle>
            <a:lvl1pPr>
              <a:defRPr/>
            </a:lvl1pPr>
          </a:lstStyle>
          <a:p>
            <a:pPr>
              <a:defRPr/>
            </a:pPr>
            <a:endParaRPr lang="en-US"/>
          </a:p>
        </p:txBody>
      </p:sp>
      <p:sp>
        <p:nvSpPr>
          <p:cNvPr id="7" name="Slide Number Placeholder 5"/>
          <p:cNvSpPr>
            <a:spLocks noGrp="1"/>
          </p:cNvSpPr>
          <p:nvPr>
            <p:ph type="sldNum" sz="quarter" idx="17"/>
          </p:nvPr>
        </p:nvSpPr>
        <p:spPr/>
        <p:txBody>
          <a:bodyPr/>
          <a:lstStyle>
            <a:lvl1pPr>
              <a:defRPr/>
            </a:lvl1pPr>
          </a:lstStyle>
          <a:p>
            <a:pPr>
              <a:defRPr/>
            </a:pPr>
            <a:fld id="{82EBF5C2-ECC6-41BE-9AE5-A5B8EDDBC731}"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C3877E8-2BE9-43E2-8D61-42097691EBAD}" type="datetimeFigureOut">
              <a:rPr lang="en-US"/>
              <a:pPr>
                <a:defRPr/>
              </a:pPr>
              <a:t>8/21/2018</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BD76A0D7-3F5B-4989-8C51-B36C6E1E984F}"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572A3591-4EC9-443C-9BA6-17287389C448}" type="datetimeFigureOut">
              <a:rPr lang="en-US"/>
              <a:pPr>
                <a:defRPr/>
              </a:pPr>
              <a:t>8/21/2018</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131B24-6AB9-4A5D-82D5-7339147BFC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987AF770-0E20-4B9D-9E2A-67899E1591BB}" type="datetimeFigureOut">
              <a:rPr lang="en-US"/>
              <a:pPr>
                <a:defRPr/>
              </a:pPr>
              <a:t>8/21/2018</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A2A46124-8D0F-4057-A9A9-34E8D349614E}"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3"/>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0"/>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1"/>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2"/>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77"/>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78"/>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79"/>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4"/>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5"/>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6"/>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6"/>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7"/>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8"/>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9"/>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50"/>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1"/>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2"/>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3"/>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54"/>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55"/>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58"/>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59"/>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1"/>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2"/>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3"/>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4"/>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5"/>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6"/>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67"/>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68"/>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69"/>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0"/>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5"/>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56"/>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57"/>
          <p:cNvSpPr/>
          <p:nvPr/>
        </p:nvSpPr>
        <p:spPr>
          <a:xfrm>
            <a:off x="904875" y="601663"/>
            <a:ext cx="3562350" cy="564832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60"/>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4739833" y="2657434"/>
            <a:ext cx="3304572" cy="1463153"/>
          </a:xfrm>
        </p:spPr>
        <p:txBody>
          <a:bodyPr>
            <a:normAutofit/>
          </a:bodyPr>
          <a:lstStyle>
            <a:lvl1pPr algn="l">
              <a:defRPr sz="2800" b="0"/>
            </a:lvl1pPr>
          </a:lstStyle>
          <a:p>
            <a:r>
              <a:rPr lang="en-US"/>
              <a:t>Click to edit Master title style</a:t>
            </a:r>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F9A8A295-6B0D-4327-A786-8AA9648A684F}" type="datetimeFigureOut">
              <a:rPr lang="en-US"/>
              <a:pPr>
                <a:defRPr/>
              </a:pPr>
              <a:t>8/21/2018</a:t>
            </a:fld>
            <a:endParaRPr lang="en-US"/>
          </a:p>
        </p:txBody>
      </p:sp>
      <p:sp>
        <p:nvSpPr>
          <p:cNvPr id="49" name="Slide Number Placeholder 6"/>
          <p:cNvSpPr>
            <a:spLocks noGrp="1"/>
          </p:cNvSpPr>
          <p:nvPr>
            <p:ph type="sldNum" sz="quarter" idx="11"/>
          </p:nvPr>
        </p:nvSpPr>
        <p:spPr/>
        <p:txBody>
          <a:bodyPr/>
          <a:lstStyle>
            <a:lvl1pPr>
              <a:defRPr/>
            </a:lvl1pPr>
          </a:lstStyle>
          <a:p>
            <a:pPr>
              <a:defRPr/>
            </a:pPr>
            <a:fld id="{2A830D94-B853-4DBD-96E1-991E4D4AFB30}" type="slidenum">
              <a:rPr lang="en-US"/>
              <a:pPr>
                <a:defRPr/>
              </a:pPr>
              <a:t>‹#›</a:t>
            </a:fld>
            <a:endParaRPr lang="en-US"/>
          </a:p>
        </p:txBody>
      </p:sp>
      <p:sp>
        <p:nvSpPr>
          <p:cNvPr id="50" name="Footer Placeholder 5"/>
          <p:cNvSpPr>
            <a:spLocks noGrp="1"/>
          </p:cNvSpPr>
          <p:nvPr>
            <p:ph type="ftr" sz="quarter" idx="12"/>
          </p:nvPr>
        </p:nvSpPr>
        <p:spPr>
          <a:xfrm>
            <a:off x="4641850" y="5724525"/>
            <a:ext cx="3492500" cy="365125"/>
          </a:xfrm>
        </p:spPr>
        <p:txBody>
          <a:bodyPr>
            <a:normAutofit/>
          </a:bodyPr>
          <a:lstStyle>
            <a:lvl1pPr>
              <a:defRPr/>
            </a:lvl1pPr>
          </a:lstStyle>
          <a:p>
            <a:pPr>
              <a:defRPr/>
            </a:pP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5" name="Group 43"/>
          <p:cNvGrpSpPr>
            <a:grpSpLocks/>
          </p:cNvGrpSpPr>
          <p:nvPr/>
        </p:nvGrpSpPr>
        <p:grpSpPr bwMode="auto">
          <a:xfrm>
            <a:off x="-382588" y="0"/>
            <a:ext cx="9932988" cy="6858000"/>
            <a:chOff x="-382404" y="0"/>
            <a:chExt cx="9932332" cy="6858000"/>
          </a:xfrm>
        </p:grpSpPr>
        <p:grpSp>
          <p:nvGrpSpPr>
            <p:cNvPr id="6" name="Group 44"/>
            <p:cNvGrpSpPr>
              <a:grpSpLocks/>
            </p:cNvGrpSpPr>
            <p:nvPr/>
          </p:nvGrpSpPr>
          <p:grpSpPr bwMode="auto">
            <a:xfrm>
              <a:off x="0" y="0"/>
              <a:ext cx="9144000" cy="6858000"/>
              <a:chOff x="0" y="0"/>
              <a:chExt cx="9144000" cy="6858000"/>
            </a:xfrm>
          </p:grpSpPr>
          <p:grpSp>
            <p:nvGrpSpPr>
              <p:cNvPr id="29" name="Group 4"/>
              <p:cNvGrpSpPr>
                <a:grpSpLocks/>
              </p:cNvGrpSpPr>
              <p:nvPr/>
            </p:nvGrpSpPr>
            <p:grpSpPr bwMode="auto">
              <a:xfrm>
                <a:off x="0" y="0"/>
                <a:ext cx="2514600" cy="6858000"/>
                <a:chOff x="0" y="0"/>
                <a:chExt cx="2514600" cy="6858000"/>
              </a:xfrm>
            </p:grpSpPr>
            <p:sp>
              <p:nvSpPr>
                <p:cNvPr id="41" name="Rectangle 86"/>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2"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0" name="Group 5"/>
              <p:cNvGrpSpPr>
                <a:grpSpLocks/>
              </p:cNvGrpSpPr>
              <p:nvPr/>
            </p:nvGrpSpPr>
            <p:grpSpPr bwMode="auto">
              <a:xfrm>
                <a:off x="422910" y="0"/>
                <a:ext cx="2514600" cy="6858000"/>
                <a:chOff x="0" y="0"/>
                <a:chExt cx="2514600" cy="6858000"/>
              </a:xfrm>
            </p:grpSpPr>
            <p:sp>
              <p:nvSpPr>
                <p:cNvPr id="38" name="Rectangle 83"/>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9" name="Rectangle 84"/>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85"/>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31" name="Group 9"/>
              <p:cNvGrpSpPr>
                <a:grpSpLocks/>
              </p:cNvGrpSpPr>
              <p:nvPr/>
            </p:nvGrpSpPr>
            <p:grpSpPr bwMode="auto">
              <a:xfrm rot="10800000">
                <a:off x="6629400" y="0"/>
                <a:ext cx="2514600" cy="6858000"/>
                <a:chOff x="0" y="0"/>
                <a:chExt cx="2514600" cy="6858000"/>
              </a:xfrm>
            </p:grpSpPr>
            <p:sp>
              <p:nvSpPr>
                <p:cNvPr id="35" name="Rectangle 80"/>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6" name="Rectangle 81"/>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7" name="Rectangle 82"/>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32" name="Rectangle 77"/>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3" name="Rectangle 78"/>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4" name="Rectangle 79"/>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7" name="Freeform 45"/>
            <p:cNvSpPr/>
            <p:nvPr/>
          </p:nvSpPr>
          <p:spPr>
            <a:xfrm>
              <a:off x="-12540" y="5035550"/>
              <a:ext cx="9144984"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8" name="Freeform 46"/>
            <p:cNvSpPr/>
            <p:nvPr/>
          </p:nvSpPr>
          <p:spPr>
            <a:xfrm>
              <a:off x="-12540" y="3467100"/>
              <a:ext cx="9144984"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9" name="Freeform 47"/>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0" name="Freeform 48"/>
            <p:cNvSpPr/>
            <p:nvPr/>
          </p:nvSpPr>
          <p:spPr>
            <a:xfrm>
              <a:off x="-12540" y="5284788"/>
              <a:ext cx="9144984"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1" name="Freeform 49"/>
            <p:cNvSpPr/>
            <p:nvPr/>
          </p:nvSpPr>
          <p:spPr>
            <a:xfrm>
              <a:off x="2136793" y="5132388"/>
              <a:ext cx="6982952"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12" name="Hexagon 50"/>
            <p:cNvSpPr/>
            <p:nvPr/>
          </p:nvSpPr>
          <p:spPr>
            <a:xfrm rot="1800000">
              <a:off x="2995574" y="2859088"/>
              <a:ext cx="1601681"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Hexagon 51"/>
            <p:cNvSpPr/>
            <p:nvPr/>
          </p:nvSpPr>
          <p:spPr>
            <a:xfrm rot="1800000">
              <a:off x="3719426"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Hexagon 59"/>
            <p:cNvSpPr/>
            <p:nvPr/>
          </p:nvSpPr>
          <p:spPr>
            <a:xfrm rot="1800000">
              <a:off x="3728950" y="15922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5" name="Hexagon 60"/>
            <p:cNvSpPr/>
            <p:nvPr/>
          </p:nvSpPr>
          <p:spPr>
            <a:xfrm rot="1800000">
              <a:off x="2976525" y="325438"/>
              <a:ext cx="1601681"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6" name="Hexagon 61"/>
            <p:cNvSpPr/>
            <p:nvPr/>
          </p:nvSpPr>
          <p:spPr>
            <a:xfrm rot="1800000">
              <a:off x="4462327" y="5383213"/>
              <a:ext cx="1601681"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7" name="Freeform 62"/>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8" name="Hexagon 63"/>
            <p:cNvSpPr/>
            <p:nvPr/>
          </p:nvSpPr>
          <p:spPr>
            <a:xfrm rot="1800000">
              <a:off x="23970" y="540226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9" name="Hexagon 64"/>
            <p:cNvSpPr/>
            <p:nvPr/>
          </p:nvSpPr>
          <p:spPr>
            <a:xfrm rot="1800000">
              <a:off x="52543" y="2849563"/>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Hexagon 65"/>
            <p:cNvSpPr/>
            <p:nvPr/>
          </p:nvSpPr>
          <p:spPr>
            <a:xfrm rot="1800000">
              <a:off x="776395" y="4125913"/>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Hexagon 66"/>
            <p:cNvSpPr/>
            <p:nvPr/>
          </p:nvSpPr>
          <p:spPr>
            <a:xfrm rot="1800000">
              <a:off x="1509772" y="54117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2" name="Hexagon 67"/>
            <p:cNvSpPr/>
            <p:nvPr/>
          </p:nvSpPr>
          <p:spPr>
            <a:xfrm rot="1800000">
              <a:off x="1528821" y="2859088"/>
              <a:ext cx="1601681"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3" name="Hexagon 68"/>
            <p:cNvSpPr/>
            <p:nvPr/>
          </p:nvSpPr>
          <p:spPr>
            <a:xfrm rot="1800000">
              <a:off x="795444" y="1563688"/>
              <a:ext cx="1601681"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4" name="Hexagon 69"/>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5" name="Hexagon 70"/>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Hexagon 71"/>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Freeform 72"/>
            <p:cNvSpPr/>
            <p:nvPr/>
          </p:nvSpPr>
          <p:spPr>
            <a:xfrm rot="1800000">
              <a:off x="8306998" y="4056063"/>
              <a:ext cx="124293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Freeform 73"/>
            <p:cNvSpPr/>
            <p:nvPr/>
          </p:nvSpPr>
          <p:spPr>
            <a:xfrm rot="1800000">
              <a:off x="8306998"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93"/>
          <p:cNvSpPr/>
          <p:nvPr/>
        </p:nvSpPr>
        <p:spPr>
          <a:xfrm>
            <a:off x="4560888" y="-22225"/>
            <a:ext cx="3679825" cy="6272213"/>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5" name="Rectangle 10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6" name="Rectangle 101"/>
          <p:cNvSpPr/>
          <p:nvPr/>
        </p:nvSpPr>
        <p:spPr>
          <a:xfrm>
            <a:off x="904875" y="601663"/>
            <a:ext cx="3562350" cy="564832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7" name="Rectangle 104"/>
          <p:cNvSpPr/>
          <p:nvPr/>
        </p:nvSpPr>
        <p:spPr>
          <a:xfrm>
            <a:off x="4651375" y="6088063"/>
            <a:ext cx="3505200" cy="825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4734424" y="2660904"/>
            <a:ext cx="3300984" cy="1463040"/>
          </a:xfrm>
        </p:spPr>
        <p:txBody>
          <a:bodyPr>
            <a:normAutofit/>
          </a:bodyPr>
          <a:lstStyle>
            <a:lvl1pPr algn="l">
              <a:defRPr sz="2800" b="0"/>
            </a:lvl1pPr>
          </a:lstStyle>
          <a:p>
            <a:r>
              <a:rPr lang="en-US"/>
              <a:t>Click to edit Master title style</a:t>
            </a:r>
          </a:p>
        </p:txBody>
      </p:sp>
      <p:sp>
        <p:nvSpPr>
          <p:cNvPr id="3" name="Picture Placeholder 2"/>
          <p:cNvSpPr>
            <a:spLocks noGrp="1"/>
          </p:cNvSpPr>
          <p:nvPr>
            <p:ph type="pic" idx="1"/>
          </p:nvPr>
        </p:nvSpPr>
        <p:spPr>
          <a:xfrm>
            <a:off x="1005208" y="693795"/>
            <a:ext cx="3359623" cy="5468112"/>
          </a:xfrm>
        </p:spPr>
        <p:txBody>
          <a:bodyPr rtlCol="0">
            <a:normAutofit/>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8" name="Date Placeholder 4"/>
          <p:cNvSpPr>
            <a:spLocks noGrp="1"/>
          </p:cNvSpPr>
          <p:nvPr>
            <p:ph type="dt" sz="half" idx="10"/>
          </p:nvPr>
        </p:nvSpPr>
        <p:spPr/>
        <p:txBody>
          <a:bodyPr/>
          <a:lstStyle>
            <a:lvl1pPr>
              <a:defRPr/>
            </a:lvl1pPr>
          </a:lstStyle>
          <a:p>
            <a:pPr>
              <a:defRPr/>
            </a:pPr>
            <a:fld id="{03A81BE2-74EA-4D3B-9EAC-BBE5E1044DDD}" type="datetimeFigureOut">
              <a:rPr lang="en-US"/>
              <a:pPr>
                <a:defRPr/>
              </a:pPr>
              <a:t>8/21/2018</a:t>
            </a:fld>
            <a:endParaRPr lang="en-US"/>
          </a:p>
        </p:txBody>
      </p:sp>
      <p:sp>
        <p:nvSpPr>
          <p:cNvPr id="49" name="Footer Placeholder 5"/>
          <p:cNvSpPr>
            <a:spLocks noGrp="1"/>
          </p:cNvSpPr>
          <p:nvPr>
            <p:ph type="ftr" sz="quarter" idx="11"/>
          </p:nvPr>
        </p:nvSpPr>
        <p:spPr>
          <a:xfrm>
            <a:off x="4641850" y="5724525"/>
            <a:ext cx="3492500" cy="365125"/>
          </a:xfrm>
        </p:spPr>
        <p:txBody>
          <a:bodyPr>
            <a:normAutofit/>
          </a:bodyPr>
          <a:lstStyle>
            <a:lvl1pPr>
              <a:defRPr/>
            </a:lvl1pPr>
          </a:lstStyle>
          <a:p>
            <a:pPr>
              <a:defRPr/>
            </a:pPr>
            <a:endParaRPr lang="en-US"/>
          </a:p>
        </p:txBody>
      </p:sp>
      <p:sp>
        <p:nvSpPr>
          <p:cNvPr id="50" name="Slide Number Placeholder 6"/>
          <p:cNvSpPr>
            <a:spLocks noGrp="1"/>
          </p:cNvSpPr>
          <p:nvPr>
            <p:ph type="sldNum" sz="quarter" idx="12"/>
          </p:nvPr>
        </p:nvSpPr>
        <p:spPr/>
        <p:txBody>
          <a:bodyPr/>
          <a:lstStyle>
            <a:lvl1pPr>
              <a:defRPr/>
            </a:lvl1pPr>
          </a:lstStyle>
          <a:p>
            <a:pPr>
              <a:defRPr/>
            </a:pPr>
            <a:fld id="{BEA2CEB8-38E7-4017-B56F-24648EBE32E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1026" name="Group 41"/>
          <p:cNvGrpSpPr>
            <a:grpSpLocks/>
          </p:cNvGrpSpPr>
          <p:nvPr/>
        </p:nvGrpSpPr>
        <p:grpSpPr bwMode="auto">
          <a:xfrm>
            <a:off x="-304800" y="0"/>
            <a:ext cx="9932988" cy="6858000"/>
            <a:chOff x="-382404" y="0"/>
            <a:chExt cx="9932332" cy="6858000"/>
          </a:xfrm>
        </p:grpSpPr>
        <p:grpSp>
          <p:nvGrpSpPr>
            <p:cNvPr id="1035" name="Group 44"/>
            <p:cNvGrpSpPr>
              <a:grpSpLocks/>
            </p:cNvGrpSpPr>
            <p:nvPr/>
          </p:nvGrpSpPr>
          <p:grpSpPr bwMode="auto">
            <a:xfrm>
              <a:off x="0" y="0"/>
              <a:ext cx="9144000" cy="6858000"/>
              <a:chOff x="0" y="0"/>
              <a:chExt cx="9144000" cy="6858000"/>
            </a:xfrm>
          </p:grpSpPr>
          <p:grpSp>
            <p:nvGrpSpPr>
              <p:cNvPr id="1058" name="Group 4"/>
              <p:cNvGrpSpPr>
                <a:grpSpLocks/>
              </p:cNvGrpSpPr>
              <p:nvPr/>
            </p:nvGrpSpPr>
            <p:grpSpPr bwMode="auto">
              <a:xfrm>
                <a:off x="0" y="0"/>
                <a:ext cx="2514600" cy="6858000"/>
                <a:chOff x="0" y="0"/>
                <a:chExt cx="2514600" cy="6858000"/>
              </a:xfrm>
            </p:grpSpPr>
            <p:sp>
              <p:nvSpPr>
                <p:cNvPr id="113" name="Rectangle 112"/>
                <p:cNvSpPr/>
                <p:nvPr/>
              </p:nvSpPr>
              <p:spPr>
                <a:xfrm>
                  <a:off x="914499"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4" name="Rectangle 2"/>
                <p:cNvSpPr/>
                <p:nvPr/>
              </p:nvSpPr>
              <p:spPr>
                <a:xfrm>
                  <a:off x="159"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5" name="Rectangle 3"/>
                <p:cNvSpPr/>
                <p:nvPr/>
              </p:nvSpPr>
              <p:spPr>
                <a:xfrm>
                  <a:off x="228744"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59" name="Group 5"/>
              <p:cNvGrpSpPr>
                <a:grpSpLocks/>
              </p:cNvGrpSpPr>
              <p:nvPr/>
            </p:nvGrpSpPr>
            <p:grpSpPr bwMode="auto">
              <a:xfrm>
                <a:off x="422910" y="0"/>
                <a:ext cx="2514600" cy="6858000"/>
                <a:chOff x="0" y="0"/>
                <a:chExt cx="2514600" cy="6858000"/>
              </a:xfrm>
            </p:grpSpPr>
            <p:sp>
              <p:nvSpPr>
                <p:cNvPr id="110" name="Rectangle 109"/>
                <p:cNvSpPr/>
                <p:nvPr/>
              </p:nvSpPr>
              <p:spPr>
                <a:xfrm>
                  <a:off x="913836"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1" name="Rectangle 110"/>
                <p:cNvSpPr/>
                <p:nvPr/>
              </p:nvSpPr>
              <p:spPr>
                <a:xfrm>
                  <a:off x="-504"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2" name="Rectangle 111"/>
                <p:cNvSpPr/>
                <p:nvPr/>
              </p:nvSpPr>
              <p:spPr>
                <a:xfrm>
                  <a:off x="228081"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grpSp>
            <p:nvGrpSpPr>
              <p:cNvPr id="1060" name="Group 9"/>
              <p:cNvGrpSpPr>
                <a:grpSpLocks/>
              </p:cNvGrpSpPr>
              <p:nvPr/>
            </p:nvGrpSpPr>
            <p:grpSpPr bwMode="auto">
              <a:xfrm rot="10800000">
                <a:off x="6629400" y="0"/>
                <a:ext cx="2514600" cy="6858000"/>
                <a:chOff x="0" y="0"/>
                <a:chExt cx="2514600" cy="6858000"/>
              </a:xfrm>
            </p:grpSpPr>
            <p:sp>
              <p:nvSpPr>
                <p:cNvPr id="107" name="Rectangle 106"/>
                <p:cNvSpPr/>
                <p:nvPr/>
              </p:nvSpPr>
              <p:spPr>
                <a:xfrm>
                  <a:off x="914785" y="0"/>
                  <a:ext cx="160009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8" name="Rectangle 107"/>
                <p:cNvSpPr/>
                <p:nvPr/>
              </p:nvSpPr>
              <p:spPr>
                <a:xfrm>
                  <a:off x="445"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9" name="Rectangle 108"/>
                <p:cNvSpPr/>
                <p:nvPr/>
              </p:nvSpPr>
              <p:spPr>
                <a:xfrm>
                  <a:off x="229030"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104" name="Rectangle 103"/>
              <p:cNvSpPr/>
              <p:nvPr/>
            </p:nvSpPr>
            <p:spPr>
              <a:xfrm>
                <a:off x="3809907" y="0"/>
                <a:ext cx="2819214"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5" name="Rectangle 104"/>
              <p:cNvSpPr/>
              <p:nvPr/>
            </p:nvSpPr>
            <p:spPr>
              <a:xfrm>
                <a:off x="2895568" y="0"/>
                <a:ext cx="45717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6" name="Rectangle 105"/>
              <p:cNvSpPr/>
              <p:nvPr/>
            </p:nvSpPr>
            <p:spPr>
              <a:xfrm>
                <a:off x="3124153" y="0"/>
                <a:ext cx="76195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Freeform 43"/>
            <p:cNvSpPr/>
            <p:nvPr/>
          </p:nvSpPr>
          <p:spPr>
            <a:xfrm>
              <a:off x="-12540" y="5035550"/>
              <a:ext cx="9144983" cy="1174750"/>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5" name="Freeform 44"/>
            <p:cNvSpPr/>
            <p:nvPr/>
          </p:nvSpPr>
          <p:spPr>
            <a:xfrm>
              <a:off x="-12540" y="3467100"/>
              <a:ext cx="9144983" cy="890588"/>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6" name="Freeform 45"/>
            <p:cNvSpPr/>
            <p:nvPr/>
          </p:nvSpPr>
          <p:spPr>
            <a:xfrm>
              <a:off x="-23653" y="5640388"/>
              <a:ext cx="3004940" cy="1211262"/>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7" name="Freeform 46"/>
            <p:cNvSpPr/>
            <p:nvPr/>
          </p:nvSpPr>
          <p:spPr>
            <a:xfrm>
              <a:off x="-12540" y="5284788"/>
              <a:ext cx="9144983" cy="1477962"/>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49" name="Freeform 48"/>
            <p:cNvSpPr/>
            <p:nvPr/>
          </p:nvSpPr>
          <p:spPr>
            <a:xfrm>
              <a:off x="2136793" y="5132388"/>
              <a:ext cx="6982951" cy="171926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fontAlgn="auto">
                <a:spcBef>
                  <a:spcPts val="0"/>
                </a:spcBef>
                <a:spcAft>
                  <a:spcPts val="0"/>
                </a:spcAft>
                <a:defRPr/>
              </a:pPr>
              <a:endParaRPr lang="en-US"/>
            </a:p>
          </p:txBody>
        </p:sp>
        <p:sp>
          <p:nvSpPr>
            <p:cNvPr id="50" name="Hexagon 49"/>
            <p:cNvSpPr/>
            <p:nvPr/>
          </p:nvSpPr>
          <p:spPr>
            <a:xfrm rot="1800000">
              <a:off x="2995573" y="2859088"/>
              <a:ext cx="1601682"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1" name="Hexagon 50"/>
            <p:cNvSpPr/>
            <p:nvPr/>
          </p:nvSpPr>
          <p:spPr>
            <a:xfrm rot="1800000">
              <a:off x="3719425"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2" name="Hexagon 51"/>
            <p:cNvSpPr/>
            <p:nvPr/>
          </p:nvSpPr>
          <p:spPr>
            <a:xfrm rot="1800000">
              <a:off x="3728949" y="15922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3" name="Hexagon 52"/>
            <p:cNvSpPr/>
            <p:nvPr/>
          </p:nvSpPr>
          <p:spPr>
            <a:xfrm rot="1800000">
              <a:off x="2976524" y="325438"/>
              <a:ext cx="1601682" cy="1389062"/>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4" name="Hexagon 53"/>
            <p:cNvSpPr/>
            <p:nvPr/>
          </p:nvSpPr>
          <p:spPr>
            <a:xfrm rot="1800000">
              <a:off x="4462326" y="5383213"/>
              <a:ext cx="1601682" cy="1389062"/>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5" name="Freeform 54"/>
            <p:cNvSpPr/>
            <p:nvPr/>
          </p:nvSpPr>
          <p:spPr>
            <a:xfrm rot="1800000">
              <a:off x="-382404" y="4202113"/>
              <a:ext cx="1261980"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6" name="Hexagon 55"/>
            <p:cNvSpPr/>
            <p:nvPr/>
          </p:nvSpPr>
          <p:spPr>
            <a:xfrm rot="1800000">
              <a:off x="23969" y="540226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7" name="Hexagon 56"/>
            <p:cNvSpPr/>
            <p:nvPr/>
          </p:nvSpPr>
          <p:spPr>
            <a:xfrm rot="1800000">
              <a:off x="52542" y="2849563"/>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8" name="Hexagon 57"/>
            <p:cNvSpPr/>
            <p:nvPr/>
          </p:nvSpPr>
          <p:spPr>
            <a:xfrm rot="1800000">
              <a:off x="776394" y="4125913"/>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9" name="Hexagon 58"/>
            <p:cNvSpPr/>
            <p:nvPr/>
          </p:nvSpPr>
          <p:spPr>
            <a:xfrm rot="1800000">
              <a:off x="1509771" y="54117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0" name="Hexagon 59"/>
            <p:cNvSpPr/>
            <p:nvPr/>
          </p:nvSpPr>
          <p:spPr>
            <a:xfrm rot="1800000">
              <a:off x="1528820" y="2859088"/>
              <a:ext cx="1601682"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5" name="Hexagon 94"/>
            <p:cNvSpPr/>
            <p:nvPr/>
          </p:nvSpPr>
          <p:spPr>
            <a:xfrm rot="1800000">
              <a:off x="795443" y="1563688"/>
              <a:ext cx="1601682"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6" name="Hexagon 95"/>
            <p:cNvSpPr/>
            <p:nvPr/>
          </p:nvSpPr>
          <p:spPr>
            <a:xfrm rot="1800000">
              <a:off x="6806909" y="4144963"/>
              <a:ext cx="1600094" cy="1389062"/>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7" name="Hexagon 96"/>
            <p:cNvSpPr/>
            <p:nvPr/>
          </p:nvSpPr>
          <p:spPr>
            <a:xfrm rot="1800000">
              <a:off x="7549810" y="5421313"/>
              <a:ext cx="1600094" cy="1389062"/>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8" name="Hexagon 97"/>
            <p:cNvSpPr/>
            <p:nvPr/>
          </p:nvSpPr>
          <p:spPr>
            <a:xfrm rot="1800000">
              <a:off x="7549810" y="2868613"/>
              <a:ext cx="1600094" cy="1389062"/>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99" name="Freeform 98"/>
            <p:cNvSpPr/>
            <p:nvPr/>
          </p:nvSpPr>
          <p:spPr>
            <a:xfrm rot="1800000">
              <a:off x="8306997" y="4056063"/>
              <a:ext cx="1242931" cy="1387475"/>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0" name="Freeform 99"/>
            <p:cNvSpPr/>
            <p:nvPr/>
          </p:nvSpPr>
          <p:spPr>
            <a:xfrm rot="1800000">
              <a:off x="8306997" y="1511300"/>
              <a:ext cx="1241343" cy="1389063"/>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66" name="Rectangle 65"/>
          <p:cNvSpPr/>
          <p:nvPr/>
        </p:nvSpPr>
        <p:spPr>
          <a:xfrm>
            <a:off x="457200" y="333375"/>
            <a:ext cx="8229600" cy="6186488"/>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0" name="Rectangle 69"/>
          <p:cNvSpPr/>
          <p:nvPr/>
        </p:nvSpPr>
        <p:spPr>
          <a:xfrm>
            <a:off x="4560888" y="-22225"/>
            <a:ext cx="3679825" cy="700088"/>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1" name="Rectangle 70"/>
          <p:cNvSpPr/>
          <p:nvPr/>
        </p:nvSpPr>
        <p:spPr>
          <a:xfrm>
            <a:off x="4649788" y="-22225"/>
            <a:ext cx="3505200" cy="6238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30" name="Title Placeholder 1"/>
          <p:cNvSpPr>
            <a:spLocks noGrp="1"/>
          </p:cNvSpPr>
          <p:nvPr>
            <p:ph type="title"/>
          </p:nvPr>
        </p:nvSpPr>
        <p:spPr bwMode="auto">
          <a:xfrm>
            <a:off x="1042988" y="1027113"/>
            <a:ext cx="7024687"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31" name="Text Placeholder 2"/>
          <p:cNvSpPr>
            <a:spLocks noGrp="1"/>
          </p:cNvSpPr>
          <p:nvPr>
            <p:ph type="body" idx="1"/>
          </p:nvPr>
        </p:nvSpPr>
        <p:spPr bwMode="auto">
          <a:xfrm>
            <a:off x="1042988" y="2324100"/>
            <a:ext cx="6777037" cy="35083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997575" y="223838"/>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rgbClr val="FEFEFE"/>
                </a:solidFill>
                <a:latin typeface="+mn-lt"/>
                <a:cs typeface="+mn-cs"/>
              </a:defRPr>
            </a:lvl1pPr>
          </a:lstStyle>
          <a:p>
            <a:pPr>
              <a:defRPr/>
            </a:pPr>
            <a:fld id="{E6FB9910-9A9C-4C47-88BA-7AB4DE94408F}" type="datetimeFigureOut">
              <a:rPr lang="en-US"/>
              <a:pPr>
                <a:defRPr/>
              </a:pPr>
              <a:t>8/21/2018</a:t>
            </a:fld>
            <a:endParaRPr lang="en-US"/>
          </a:p>
        </p:txBody>
      </p:sp>
      <p:sp>
        <p:nvSpPr>
          <p:cNvPr id="5" name="Footer Placeholder 4"/>
          <p:cNvSpPr>
            <a:spLocks noGrp="1"/>
          </p:cNvSpPr>
          <p:nvPr>
            <p:ph type="ftr" sz="quarter" idx="3"/>
          </p:nvPr>
        </p:nvSpPr>
        <p:spPr>
          <a:xfrm>
            <a:off x="4641850" y="5851525"/>
            <a:ext cx="3502025" cy="365125"/>
          </a:xfrm>
          <a:prstGeom prst="rect">
            <a:avLst/>
          </a:prstGeom>
        </p:spPr>
        <p:txBody>
          <a:bodyPr vert="horz" lIns="91440" tIns="45720" rIns="91440" bIns="45720" rtlCol="0" anchor="ctr"/>
          <a:lstStyle>
            <a:lvl1pPr algn="r" fontAlgn="auto">
              <a:spcBef>
                <a:spcPts val="0"/>
              </a:spcBef>
              <a:spcAft>
                <a:spcPts val="0"/>
              </a:spcAft>
              <a:defRPr sz="1200">
                <a:solidFill>
                  <a:schemeClr val="accent1"/>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4649788" y="223838"/>
            <a:ext cx="1331912" cy="365125"/>
          </a:xfrm>
          <a:prstGeom prst="rect">
            <a:avLst/>
          </a:prstGeom>
        </p:spPr>
        <p:txBody>
          <a:bodyPr vert="horz" lIns="91440" tIns="45720" rIns="91440" bIns="45720" rtlCol="0" anchor="ctr"/>
          <a:lstStyle>
            <a:lvl1pPr algn="l" fontAlgn="auto">
              <a:spcBef>
                <a:spcPts val="0"/>
              </a:spcBef>
              <a:spcAft>
                <a:spcPts val="0"/>
              </a:spcAft>
              <a:defRPr sz="1200">
                <a:solidFill>
                  <a:srgbClr val="FEFEFE"/>
                </a:solidFill>
                <a:latin typeface="+mn-lt"/>
                <a:cs typeface="+mn-cs"/>
              </a:defRPr>
            </a:lvl1pPr>
          </a:lstStyle>
          <a:p>
            <a:pPr>
              <a:defRPr/>
            </a:pPr>
            <a:fld id="{1CEF78ED-3B06-4333-95C6-4707D5C2EFA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56" r:id="rId1"/>
    <p:sldLayoutId id="2147483755" r:id="rId2"/>
    <p:sldLayoutId id="2147483754" r:id="rId3"/>
    <p:sldLayoutId id="2147483753" r:id="rId4"/>
    <p:sldLayoutId id="2147483752" r:id="rId5"/>
    <p:sldLayoutId id="2147483751" r:id="rId6"/>
    <p:sldLayoutId id="2147483750" r:id="rId7"/>
    <p:sldLayoutId id="2147483757" r:id="rId8"/>
    <p:sldLayoutId id="2147483758" r:id="rId9"/>
    <p:sldLayoutId id="2147483749" r:id="rId10"/>
    <p:sldLayoutId id="2147483748" r:id="rId11"/>
  </p:sldLayoutIdLst>
  <p:txStyles>
    <p:titleStyle>
      <a:lvl1pPr algn="l" rtl="0" eaLnBrk="0" fontAlgn="base" hangingPunct="0">
        <a:spcBef>
          <a:spcPct val="0"/>
        </a:spcBef>
        <a:spcAft>
          <a:spcPct val="0"/>
        </a:spcAft>
        <a:defRPr sz="4000" kern="1200">
          <a:solidFill>
            <a:schemeClr val="accent1"/>
          </a:solidFill>
          <a:latin typeface="+mj-lt"/>
          <a:ea typeface="+mj-ea"/>
          <a:cs typeface="+mj-cs"/>
        </a:defRPr>
      </a:lvl1pPr>
      <a:lvl2pPr algn="l" rtl="0" eaLnBrk="0" fontAlgn="base" hangingPunct="0">
        <a:spcBef>
          <a:spcPct val="0"/>
        </a:spcBef>
        <a:spcAft>
          <a:spcPct val="0"/>
        </a:spcAft>
        <a:defRPr sz="4000">
          <a:solidFill>
            <a:schemeClr val="accent1"/>
          </a:solidFill>
          <a:latin typeface="Century Gothic" pitchFamily="34" charset="0"/>
        </a:defRPr>
      </a:lvl2pPr>
      <a:lvl3pPr algn="l" rtl="0" eaLnBrk="0" fontAlgn="base" hangingPunct="0">
        <a:spcBef>
          <a:spcPct val="0"/>
        </a:spcBef>
        <a:spcAft>
          <a:spcPct val="0"/>
        </a:spcAft>
        <a:defRPr sz="4000">
          <a:solidFill>
            <a:schemeClr val="accent1"/>
          </a:solidFill>
          <a:latin typeface="Century Gothic" pitchFamily="34" charset="0"/>
        </a:defRPr>
      </a:lvl3pPr>
      <a:lvl4pPr algn="l" rtl="0" eaLnBrk="0" fontAlgn="base" hangingPunct="0">
        <a:spcBef>
          <a:spcPct val="0"/>
        </a:spcBef>
        <a:spcAft>
          <a:spcPct val="0"/>
        </a:spcAft>
        <a:defRPr sz="4000">
          <a:solidFill>
            <a:schemeClr val="accent1"/>
          </a:solidFill>
          <a:latin typeface="Century Gothic" pitchFamily="34" charset="0"/>
        </a:defRPr>
      </a:lvl4pPr>
      <a:lvl5pPr algn="l" rtl="0" eaLnBrk="0" fontAlgn="base" hangingPunct="0">
        <a:spcBef>
          <a:spcPct val="0"/>
        </a:spcBef>
        <a:spcAft>
          <a:spcPct val="0"/>
        </a:spcAft>
        <a:defRPr sz="4000">
          <a:solidFill>
            <a:schemeClr val="accent1"/>
          </a:solidFill>
          <a:latin typeface="Century Gothic" pitchFamily="34" charset="0"/>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3050" algn="l" rtl="0" eaLnBrk="0" fontAlgn="base" hangingPunct="0">
        <a:spcBef>
          <a:spcPct val="20000"/>
        </a:spcBef>
        <a:spcAft>
          <a:spcPct val="0"/>
        </a:spcAft>
        <a:buClr>
          <a:schemeClr val="accent1"/>
        </a:buClr>
        <a:buSzPct val="76000"/>
        <a:buFont typeface="Wingdings 2" pitchFamily="18" charset="2"/>
        <a:buChar char=""/>
        <a:defRPr sz="2400" kern="1200">
          <a:solidFill>
            <a:schemeClr val="tx2"/>
          </a:solidFill>
          <a:latin typeface="+mn-lt"/>
          <a:ea typeface="+mn-ea"/>
          <a:cs typeface="+mn-cs"/>
        </a:defRPr>
      </a:lvl1pPr>
      <a:lvl2pPr marL="639763" indent="-273050" algn="l" rtl="0" eaLnBrk="0" fontAlgn="base" hangingPunct="0">
        <a:spcBef>
          <a:spcPct val="20000"/>
        </a:spcBef>
        <a:spcAft>
          <a:spcPct val="0"/>
        </a:spcAft>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rtl="0" eaLnBrk="0" fontAlgn="base" hangingPunct="0">
        <a:spcBef>
          <a:spcPct val="20000"/>
        </a:spcBef>
        <a:spcAft>
          <a:spcPct val="0"/>
        </a:spcAft>
        <a:buClr>
          <a:schemeClr val="accent1"/>
        </a:buClr>
        <a:buSzPct val="76000"/>
        <a:buFont typeface="Wingdings 2" pitchFamily="18" charset="2"/>
        <a:buChar char=""/>
        <a:defRPr sz="2000" kern="1200">
          <a:solidFill>
            <a:schemeClr val="tx2"/>
          </a:solidFill>
          <a:latin typeface="+mn-lt"/>
          <a:ea typeface="+mn-ea"/>
          <a:cs typeface="+mn-cs"/>
        </a:defRPr>
      </a:lvl3pPr>
      <a:lvl4pPr marL="1123950" indent="-228600" algn="l" rtl="0" eaLnBrk="0" fontAlgn="base" hangingPunct="0">
        <a:spcBef>
          <a:spcPct val="20000"/>
        </a:spcBef>
        <a:spcAft>
          <a:spcPct val="0"/>
        </a:spcAft>
        <a:buClr>
          <a:schemeClr val="accent1"/>
        </a:buClr>
        <a:buSzPct val="76000"/>
        <a:buFont typeface="Wingdings 2" pitchFamily="18" charset="2"/>
        <a:buChar char=""/>
        <a:defRPr kern="1200">
          <a:solidFill>
            <a:schemeClr val="tx2"/>
          </a:solidFill>
          <a:latin typeface="+mn-lt"/>
          <a:ea typeface="+mn-ea"/>
          <a:cs typeface="+mn-cs"/>
        </a:defRPr>
      </a:lvl4pPr>
      <a:lvl5pPr marL="1325563" indent="-228600" algn="l" rtl="0" eaLnBrk="0" fontAlgn="base" hangingPunct="0">
        <a:spcBef>
          <a:spcPct val="20000"/>
        </a:spcBef>
        <a:spcAft>
          <a:spcPct val="0"/>
        </a:spcAft>
        <a:buClr>
          <a:schemeClr val="accent1"/>
        </a:buClr>
        <a:buSzPct val="76000"/>
        <a:buFont typeface="Wingdings 2" pitchFamily="18" charset="2"/>
        <a:buChar char=""/>
        <a:defRPr sz="1600" kern="120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itle 1"/>
          <p:cNvSpPr>
            <a:spLocks noGrp="1"/>
          </p:cNvSpPr>
          <p:nvPr>
            <p:ph type="ctrTitle"/>
          </p:nvPr>
        </p:nvSpPr>
        <p:spPr>
          <a:xfrm>
            <a:off x="4733925" y="2708275"/>
            <a:ext cx="3313113" cy="1701800"/>
          </a:xfrm>
        </p:spPr>
        <p:txBody>
          <a:bodyPr>
            <a:normAutofit fontScale="90000"/>
          </a:bodyPr>
          <a:lstStyle/>
          <a:p>
            <a:pPr eaLnBrk="1" hangingPunct="1"/>
            <a:r>
              <a:rPr lang="en-US" dirty="0"/>
              <a:t>Responses to Literature</a:t>
            </a:r>
            <a:br>
              <a:rPr lang="en-US" dirty="0"/>
            </a:br>
            <a:br>
              <a:rPr lang="en-US" dirty="0"/>
            </a:br>
            <a:r>
              <a:rPr lang="en-US" dirty="0"/>
              <a:t>6ELAB</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8" y="1829106"/>
            <a:ext cx="3926081" cy="3170099"/>
          </a:xfrm>
          <a:prstGeom prst="rect">
            <a:avLst/>
          </a:prstGeom>
          <a:noFill/>
        </p:spPr>
        <p:txBody>
          <a:bodyPr wrap="square" rtlCol="0">
            <a:spAutoFit/>
          </a:bodyPr>
          <a:lstStyle/>
          <a:p>
            <a:r>
              <a:rPr lang="en-US" sz="2000" dirty="0">
                <a:latin typeface="+mn-lt"/>
              </a:rPr>
              <a:t>Do you see any similarities between the book you’re currently reading and one you’ve read before?</a:t>
            </a:r>
          </a:p>
          <a:p>
            <a:endParaRPr lang="en-US" sz="2000" dirty="0">
              <a:latin typeface="+mn-lt"/>
            </a:endParaRPr>
          </a:p>
          <a:p>
            <a:pPr lvl="0"/>
            <a:r>
              <a:rPr lang="en-US" sz="2000" b="1" dirty="0">
                <a:latin typeface="+mn-lt"/>
              </a:rPr>
              <a:t>A –</a:t>
            </a:r>
            <a:r>
              <a:rPr lang="en-US" sz="2000" dirty="0">
                <a:latin typeface="+mn-lt"/>
              </a:rPr>
              <a:t> What’s the similarity?</a:t>
            </a:r>
          </a:p>
          <a:p>
            <a:pPr marL="457200" lvl="0" indent="-457200">
              <a:buFont typeface="+mj-lt"/>
              <a:buAutoNum type="arabicPeriod"/>
            </a:pPr>
            <a:endParaRPr lang="en-US" sz="2000" dirty="0">
              <a:latin typeface="+mn-lt"/>
            </a:endParaRPr>
          </a:p>
          <a:p>
            <a:pPr lvl="0"/>
            <a:r>
              <a:rPr lang="en-US" sz="2000" b="1" dirty="0">
                <a:latin typeface="+mn-lt"/>
              </a:rPr>
              <a:t>C -</a:t>
            </a:r>
            <a:r>
              <a:rPr lang="en-US" sz="2000" dirty="0">
                <a:latin typeface="+mn-lt"/>
              </a:rPr>
              <a:t> Provide more specific details about how they are similar.</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58151" y="5075099"/>
            <a:ext cx="7769225" cy="707886"/>
          </a:xfrm>
          <a:prstGeom prst="rect">
            <a:avLst/>
          </a:prstGeom>
          <a:noFill/>
        </p:spPr>
        <p:txBody>
          <a:bodyPr wrap="square" rtlCol="0">
            <a:spAutoFit/>
          </a:bodyPr>
          <a:lstStyle/>
          <a:p>
            <a:r>
              <a:rPr lang="en-US" sz="2000" b="1" dirty="0">
                <a:latin typeface="+mn-lt"/>
              </a:rPr>
              <a:t>E -</a:t>
            </a:r>
            <a:r>
              <a:rPr lang="en-US" sz="2000" dirty="0">
                <a:latin typeface="+mn-lt"/>
              </a:rPr>
              <a:t> Finally, explain how your example demonstrates this       similarity.</a:t>
            </a:r>
          </a:p>
        </p:txBody>
      </p:sp>
      <p:pic>
        <p:nvPicPr>
          <p:cNvPr id="1026" name="Picture 2" descr="http://complit.arts.cornell.edu/images/courses_p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1905000"/>
            <a:ext cx="3876675" cy="23336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7934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4596668" cy="2862322"/>
          </a:xfrm>
          <a:prstGeom prst="rect">
            <a:avLst/>
          </a:prstGeom>
          <a:noFill/>
        </p:spPr>
        <p:txBody>
          <a:bodyPr wrap="square" rtlCol="0">
            <a:spAutoFit/>
          </a:bodyPr>
          <a:lstStyle/>
          <a:p>
            <a:r>
              <a:rPr lang="en-US" sz="2000" dirty="0">
                <a:latin typeface="+mn-lt"/>
              </a:rPr>
              <a:t>In a novel, the characters always have to want something (or someone) in order to create drama. This is what helps drive plot and makes a story compelling.</a:t>
            </a:r>
          </a:p>
          <a:p>
            <a:endParaRPr lang="en-US" sz="2000" dirty="0">
              <a:latin typeface="+mn-lt"/>
            </a:endParaRPr>
          </a:p>
          <a:p>
            <a:pPr lvl="0"/>
            <a:r>
              <a:rPr lang="en-US" sz="2000" b="1" dirty="0">
                <a:latin typeface="+mn-lt"/>
              </a:rPr>
              <a:t>A</a:t>
            </a:r>
            <a:r>
              <a:rPr lang="en-US" sz="2000" dirty="0">
                <a:latin typeface="+mn-lt"/>
              </a:rPr>
              <a:t> –  First, identify a character: What does that </a:t>
            </a:r>
            <a:r>
              <a:rPr lang="en-US" sz="2000">
                <a:latin typeface="+mn-lt"/>
              </a:rPr>
              <a:t>character want </a:t>
            </a:r>
            <a:r>
              <a:rPr lang="en-US" sz="2000" dirty="0">
                <a:latin typeface="+mn-lt"/>
              </a:rPr>
              <a:t>in your book?</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45089" y="4716449"/>
            <a:ext cx="7769225" cy="1631216"/>
          </a:xfrm>
          <a:prstGeom prst="rect">
            <a:avLst/>
          </a:prstGeom>
          <a:noFill/>
        </p:spPr>
        <p:txBody>
          <a:bodyPr wrap="square" rtlCol="0">
            <a:spAutoFit/>
          </a:bodyPr>
          <a:lstStyle/>
          <a:p>
            <a:r>
              <a:rPr lang="en-US" sz="2000" b="1" dirty="0">
                <a:latin typeface="+mn-lt"/>
              </a:rPr>
              <a:t>C</a:t>
            </a:r>
            <a:r>
              <a:rPr lang="en-US" sz="2000" dirty="0">
                <a:latin typeface="+mn-lt"/>
              </a:rPr>
              <a:t> – Give an example from the book of the character actively wanting this thing (or person).</a:t>
            </a:r>
          </a:p>
          <a:p>
            <a:pPr marL="457200" indent="-457200">
              <a:buAutoNum type="arabicPeriod" startAt="2"/>
            </a:pPr>
            <a:endParaRPr lang="en-US" sz="2000" dirty="0">
              <a:latin typeface="+mn-lt"/>
            </a:endParaRPr>
          </a:p>
          <a:p>
            <a:r>
              <a:rPr lang="en-US" sz="2000" b="1" dirty="0">
                <a:latin typeface="+mn-lt"/>
              </a:rPr>
              <a:t>E</a:t>
            </a:r>
            <a:r>
              <a:rPr lang="en-US" sz="2000" dirty="0">
                <a:latin typeface="+mn-lt"/>
              </a:rPr>
              <a:t> – Finally, explain how wanting this thing affects the character throughout the book.</a:t>
            </a:r>
          </a:p>
        </p:txBody>
      </p:sp>
      <p:pic>
        <p:nvPicPr>
          <p:cNvPr id="8" name="Picture 2" descr="http://www.womenspeakersassociation.com/wp-content/uploads/2012/04/what-do-people-wa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5832" y="1854127"/>
            <a:ext cx="3178010" cy="2107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01914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3269712" cy="2862322"/>
          </a:xfrm>
          <a:prstGeom prst="rect">
            <a:avLst/>
          </a:prstGeom>
          <a:noFill/>
        </p:spPr>
        <p:txBody>
          <a:bodyPr wrap="square" rtlCol="0">
            <a:spAutoFit/>
          </a:bodyPr>
          <a:lstStyle/>
          <a:p>
            <a:r>
              <a:rPr lang="en-US" sz="2000" dirty="0">
                <a:latin typeface="+mn-lt"/>
              </a:rPr>
              <a:t>It’s more or less easy to determine the point of view taken by an author. However, it’s not always easy to figure out why.</a:t>
            </a:r>
          </a:p>
          <a:p>
            <a:endParaRPr lang="en-US" sz="2000" dirty="0">
              <a:latin typeface="+mn-lt"/>
            </a:endParaRPr>
          </a:p>
          <a:p>
            <a:pPr lvl="0"/>
            <a:r>
              <a:rPr lang="en-US" sz="2000" b="1" dirty="0">
                <a:latin typeface="+mn-lt"/>
              </a:rPr>
              <a:t>A – </a:t>
            </a:r>
            <a:r>
              <a:rPr lang="en-US" sz="2000" dirty="0">
                <a:latin typeface="+mn-lt"/>
              </a:rPr>
              <a:t>What point of view did the author choose to tell the story?</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45089" y="4800600"/>
            <a:ext cx="7769225" cy="1631216"/>
          </a:xfrm>
          <a:prstGeom prst="rect">
            <a:avLst/>
          </a:prstGeom>
          <a:noFill/>
        </p:spPr>
        <p:txBody>
          <a:bodyPr wrap="square" rtlCol="0">
            <a:spAutoFit/>
          </a:bodyPr>
          <a:lstStyle/>
          <a:p>
            <a:r>
              <a:rPr lang="en-US" sz="2000" b="1" dirty="0">
                <a:latin typeface="+mn-lt"/>
              </a:rPr>
              <a:t>C - </a:t>
            </a:r>
            <a:r>
              <a:rPr lang="en-US" sz="2000" dirty="0">
                <a:latin typeface="+mn-lt"/>
              </a:rPr>
              <a:t>Next, provide an example from your book that demonstrates that point of view in action.</a:t>
            </a:r>
          </a:p>
          <a:p>
            <a:pPr marL="457200" indent="-457200">
              <a:buAutoNum type="arabicPeriod" startAt="2"/>
            </a:pPr>
            <a:endParaRPr lang="en-US" sz="2000" dirty="0">
              <a:latin typeface="+mn-lt"/>
            </a:endParaRPr>
          </a:p>
          <a:p>
            <a:r>
              <a:rPr lang="en-US" sz="2000" b="1" dirty="0">
                <a:latin typeface="+mn-lt"/>
              </a:rPr>
              <a:t>E - </a:t>
            </a:r>
            <a:r>
              <a:rPr lang="en-US" sz="2000" dirty="0">
                <a:latin typeface="+mn-lt"/>
              </a:rPr>
              <a:t>Finally, explain why you believe the author chose that point of view based on the evidence you mentioned.</a:t>
            </a:r>
          </a:p>
        </p:txBody>
      </p:sp>
      <p:pic>
        <p:nvPicPr>
          <p:cNvPr id="1028" name="Picture 4" descr="http://www.nikkiwoodsmedia.com/blog/wp-content/uploads/2015/09/Point-of-View-Should-My-Book-Be-Written-in-First-Second-or-Third-Perso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51278" y="1829106"/>
            <a:ext cx="4419600" cy="24848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9328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3955511" cy="2800767"/>
          </a:xfrm>
          <a:prstGeom prst="rect">
            <a:avLst/>
          </a:prstGeom>
          <a:noFill/>
        </p:spPr>
        <p:txBody>
          <a:bodyPr wrap="square" rtlCol="0">
            <a:spAutoFit/>
          </a:bodyPr>
          <a:lstStyle/>
          <a:p>
            <a:r>
              <a:rPr lang="en-US" sz="2000" dirty="0">
                <a:latin typeface="+mn-lt"/>
              </a:rPr>
              <a:t>Authors choose to write novels from one point of view or another for many reasons. What if the book you’re reading was told from a different point of view?</a:t>
            </a:r>
          </a:p>
          <a:p>
            <a:endParaRPr lang="en-US" sz="1600" dirty="0">
              <a:latin typeface="+mn-lt"/>
            </a:endParaRPr>
          </a:p>
          <a:p>
            <a:pPr lvl="0"/>
            <a:r>
              <a:rPr lang="en-US" sz="2000" b="1" dirty="0">
                <a:latin typeface="+mn-lt"/>
              </a:rPr>
              <a:t>A - </a:t>
            </a:r>
            <a:r>
              <a:rPr lang="en-US" sz="2000" dirty="0">
                <a:latin typeface="+mn-lt"/>
              </a:rPr>
              <a:t>What is the narrator’s point of view in your book?</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18427" y="4667596"/>
            <a:ext cx="7769225" cy="1508105"/>
          </a:xfrm>
          <a:prstGeom prst="rect">
            <a:avLst/>
          </a:prstGeom>
          <a:noFill/>
        </p:spPr>
        <p:txBody>
          <a:bodyPr wrap="square" rtlCol="0">
            <a:spAutoFit/>
          </a:bodyPr>
          <a:lstStyle/>
          <a:p>
            <a:r>
              <a:rPr lang="en-US" sz="2000" b="1" dirty="0">
                <a:latin typeface="+mn-lt"/>
              </a:rPr>
              <a:t>C - </a:t>
            </a:r>
            <a:r>
              <a:rPr lang="en-US" sz="2000" dirty="0">
                <a:latin typeface="+mn-lt"/>
              </a:rPr>
              <a:t>Next, provide evidence from the book that shows that point of view in action.</a:t>
            </a:r>
          </a:p>
          <a:p>
            <a:pPr marL="457200" indent="-457200">
              <a:buAutoNum type="arabicPeriod" startAt="2"/>
            </a:pPr>
            <a:endParaRPr lang="en-US" sz="1200" dirty="0">
              <a:latin typeface="+mn-lt"/>
            </a:endParaRPr>
          </a:p>
          <a:p>
            <a:r>
              <a:rPr lang="en-US" sz="2000" b="1" dirty="0">
                <a:latin typeface="+mn-lt"/>
              </a:rPr>
              <a:t>E - </a:t>
            </a:r>
            <a:r>
              <a:rPr lang="en-US" sz="2000" dirty="0">
                <a:latin typeface="+mn-lt"/>
              </a:rPr>
              <a:t>Finally, describe how that piece of evidence would change if the point of view changed. Specify the POV!</a:t>
            </a:r>
          </a:p>
        </p:txBody>
      </p:sp>
      <p:pic>
        <p:nvPicPr>
          <p:cNvPr id="11" name="Picture 4" descr="https://english101-martin.wikispaces.com/file/view/4%20not%203%20argument.jpg/523014174/4%20not%203%20argu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03040" y="1942723"/>
            <a:ext cx="3851995" cy="2319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09846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8" y="1829106"/>
            <a:ext cx="5027333" cy="4524315"/>
          </a:xfrm>
          <a:prstGeom prst="rect">
            <a:avLst/>
          </a:prstGeom>
          <a:noFill/>
        </p:spPr>
        <p:txBody>
          <a:bodyPr wrap="square" rtlCol="0">
            <a:spAutoFit/>
          </a:bodyPr>
          <a:lstStyle/>
          <a:p>
            <a:endParaRPr lang="en-US" sz="800" dirty="0">
              <a:latin typeface="+mn-lt"/>
            </a:endParaRPr>
          </a:p>
          <a:p>
            <a:r>
              <a:rPr lang="en-US" sz="2000" dirty="0">
                <a:latin typeface="+mn-lt"/>
              </a:rPr>
              <a:t>In this response, you will file an official complaint against one of the characters in the book you’re reading. Use the format below to guide your response.</a:t>
            </a:r>
          </a:p>
          <a:p>
            <a:endParaRPr lang="en-US" sz="2000" dirty="0">
              <a:latin typeface="+mn-lt"/>
            </a:endParaRPr>
          </a:p>
          <a:p>
            <a:r>
              <a:rPr lang="en-US" sz="2000" b="1" dirty="0">
                <a:latin typeface="+mn-lt"/>
              </a:rPr>
              <a:t>A –</a:t>
            </a:r>
            <a:r>
              <a:rPr lang="en-US" sz="2000" dirty="0">
                <a:latin typeface="+mn-lt"/>
              </a:rPr>
              <a:t> What’s one character’s main flaw?</a:t>
            </a:r>
          </a:p>
          <a:p>
            <a:endParaRPr lang="en-US" sz="2000" dirty="0">
              <a:latin typeface="+mn-lt"/>
            </a:endParaRPr>
          </a:p>
          <a:p>
            <a:r>
              <a:rPr lang="en-US" sz="2000" b="1" dirty="0">
                <a:latin typeface="+mn-lt"/>
              </a:rPr>
              <a:t>C -</a:t>
            </a:r>
            <a:r>
              <a:rPr lang="en-US" sz="2000" dirty="0">
                <a:latin typeface="+mn-lt"/>
              </a:rPr>
              <a:t> Then, provide one or two specific examples from the text concerning how this flaw led to a poor choice.</a:t>
            </a:r>
          </a:p>
          <a:p>
            <a:endParaRPr lang="en-US" sz="2000" dirty="0">
              <a:latin typeface="+mn-lt"/>
            </a:endParaRPr>
          </a:p>
          <a:p>
            <a:r>
              <a:rPr lang="en-US" sz="2000" b="1" dirty="0">
                <a:latin typeface="+mn-lt"/>
              </a:rPr>
              <a:t>E -</a:t>
            </a:r>
            <a:r>
              <a:rPr lang="en-US" sz="2000" dirty="0">
                <a:latin typeface="+mn-lt"/>
              </a:rPr>
              <a:t> Finally, explain how the character might correct this behavior.</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http://jeffrose.wpengine.netdna-cdn.com/wp-content/uploads/2009/05/how-to-file-complaint-broker-financial-advisor-834x10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72421" y="2049462"/>
            <a:ext cx="2737163" cy="3360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362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3955511" cy="2862322"/>
          </a:xfrm>
          <a:prstGeom prst="rect">
            <a:avLst/>
          </a:prstGeom>
          <a:noFill/>
        </p:spPr>
        <p:txBody>
          <a:bodyPr wrap="square" rtlCol="0">
            <a:spAutoFit/>
          </a:bodyPr>
          <a:lstStyle/>
          <a:p>
            <a:endParaRPr lang="en-US" sz="2000" dirty="0">
              <a:latin typeface="+mn-lt"/>
            </a:endParaRPr>
          </a:p>
          <a:p>
            <a:r>
              <a:rPr lang="en-US" sz="2000" dirty="0">
                <a:latin typeface="+mn-lt"/>
              </a:rPr>
              <a:t>If your book were adapted into a movie, what type of music do you think would go with it?</a:t>
            </a:r>
          </a:p>
          <a:p>
            <a:endParaRPr lang="en-US" sz="2000" dirty="0">
              <a:latin typeface="+mn-lt"/>
            </a:endParaRPr>
          </a:p>
          <a:p>
            <a:pPr lvl="0"/>
            <a:r>
              <a:rPr lang="en-US" sz="2000" b="1" dirty="0">
                <a:latin typeface="+mn-lt"/>
              </a:rPr>
              <a:t>A -</a:t>
            </a:r>
            <a:r>
              <a:rPr lang="en-US" sz="2000" dirty="0">
                <a:latin typeface="+mn-lt"/>
              </a:rPr>
              <a:t> First, what song do you think would go well with your book?</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45089" y="4800600"/>
            <a:ext cx="7769225" cy="1631216"/>
          </a:xfrm>
          <a:prstGeom prst="rect">
            <a:avLst/>
          </a:prstGeom>
          <a:noFill/>
        </p:spPr>
        <p:txBody>
          <a:bodyPr wrap="square" rtlCol="0">
            <a:spAutoFit/>
          </a:bodyPr>
          <a:lstStyle/>
          <a:p>
            <a:r>
              <a:rPr lang="en-US" sz="2000" b="1" dirty="0">
                <a:latin typeface="+mn-lt"/>
              </a:rPr>
              <a:t>C - </a:t>
            </a:r>
            <a:r>
              <a:rPr lang="en-US" sz="2000" dirty="0">
                <a:latin typeface="+mn-lt"/>
              </a:rPr>
              <a:t>Next, describe a scene from your book that would go along well with the song.</a:t>
            </a:r>
          </a:p>
          <a:p>
            <a:pPr marL="457200" indent="-457200">
              <a:buAutoNum type="arabicPeriod" startAt="2"/>
            </a:pPr>
            <a:endParaRPr lang="en-US" sz="2000" dirty="0">
              <a:latin typeface="+mn-lt"/>
            </a:endParaRPr>
          </a:p>
          <a:p>
            <a:r>
              <a:rPr lang="en-US" sz="2000" b="1" dirty="0">
                <a:latin typeface="+mn-lt"/>
              </a:rPr>
              <a:t>E - </a:t>
            </a:r>
            <a:r>
              <a:rPr lang="en-US" sz="2000" dirty="0">
                <a:latin typeface="+mn-lt"/>
              </a:rPr>
              <a:t>Finally, explain how the tone of the song would enhance the meaning of the scene.</a:t>
            </a:r>
          </a:p>
        </p:txBody>
      </p:sp>
      <p:pic>
        <p:nvPicPr>
          <p:cNvPr id="1026" name="Picture 2" descr="http://www.raindance.org/wp-content/uploads/filmmus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8220" y="1829106"/>
            <a:ext cx="3844422" cy="2864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65020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8320" y="1905000"/>
            <a:ext cx="3164080" cy="2862322"/>
          </a:xfrm>
          <a:prstGeom prst="rect">
            <a:avLst/>
          </a:prstGeom>
          <a:noFill/>
        </p:spPr>
        <p:txBody>
          <a:bodyPr wrap="square" rtlCol="0">
            <a:spAutoFit/>
          </a:bodyPr>
          <a:lstStyle/>
          <a:p>
            <a:r>
              <a:rPr lang="en-US" sz="2000" dirty="0">
                <a:latin typeface="+mn-lt"/>
              </a:rPr>
              <a:t>These days it seems like most movies and T.V. shows come from books in one way or another. In fact, T.V. series are becoming much more respectable now than they used to be.</a:t>
            </a: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65175" y="4613642"/>
            <a:ext cx="7840720" cy="1631216"/>
          </a:xfrm>
          <a:prstGeom prst="rect">
            <a:avLst/>
          </a:prstGeom>
          <a:noFill/>
        </p:spPr>
        <p:txBody>
          <a:bodyPr wrap="square" rtlCol="0">
            <a:spAutoFit/>
          </a:bodyPr>
          <a:lstStyle/>
          <a:p>
            <a:r>
              <a:rPr lang="en-US" sz="2000" b="1" dirty="0">
                <a:latin typeface="+mn-lt"/>
              </a:rPr>
              <a:t>A - </a:t>
            </a:r>
            <a:r>
              <a:rPr lang="en-US" sz="2000" dirty="0">
                <a:latin typeface="+mn-lt"/>
              </a:rPr>
              <a:t>Would your book make a better movie or a T.V. show?</a:t>
            </a:r>
          </a:p>
          <a:p>
            <a:endParaRPr lang="en-US" sz="2000" dirty="0">
              <a:latin typeface="+mn-lt"/>
            </a:endParaRPr>
          </a:p>
          <a:p>
            <a:r>
              <a:rPr lang="en-US" sz="2000" b="1" dirty="0">
                <a:latin typeface="+mn-lt"/>
              </a:rPr>
              <a:t>C –</a:t>
            </a:r>
            <a:r>
              <a:rPr lang="en-US" sz="2000" dirty="0">
                <a:latin typeface="+mn-lt"/>
              </a:rPr>
              <a:t> Provide evidence from your book to prove your point.</a:t>
            </a:r>
          </a:p>
          <a:p>
            <a:endParaRPr lang="en-US" sz="2000" dirty="0">
              <a:latin typeface="+mn-lt"/>
            </a:endParaRPr>
          </a:p>
          <a:p>
            <a:r>
              <a:rPr lang="en-US" sz="2000" b="1" dirty="0">
                <a:latin typeface="+mn-lt"/>
              </a:rPr>
              <a:t>E – </a:t>
            </a:r>
            <a:r>
              <a:rPr lang="en-US" sz="2000" dirty="0">
                <a:latin typeface="+mn-lt"/>
              </a:rPr>
              <a:t>Explain how that evidence supports your choice.</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6" name="Picture 2" descr="Image result for book to movie adapta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43395" y="1905000"/>
            <a:ext cx="476250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7191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3955511" cy="2739211"/>
          </a:xfrm>
          <a:prstGeom prst="rect">
            <a:avLst/>
          </a:prstGeom>
          <a:noFill/>
        </p:spPr>
        <p:txBody>
          <a:bodyPr wrap="square" rtlCol="0">
            <a:spAutoFit/>
          </a:bodyPr>
          <a:lstStyle/>
          <a:p>
            <a:r>
              <a:rPr lang="en-US" sz="2000" dirty="0">
                <a:latin typeface="+mn-lt"/>
              </a:rPr>
              <a:t>Most people have a strong preference for either physical copies of books or digital versions like e-books. Which do you like better?</a:t>
            </a:r>
          </a:p>
          <a:p>
            <a:endParaRPr lang="en-US" sz="3200" dirty="0">
              <a:latin typeface="+mn-lt"/>
            </a:endParaRPr>
          </a:p>
          <a:p>
            <a:pPr lvl="0"/>
            <a:r>
              <a:rPr lang="en-US" sz="2000" b="1" dirty="0">
                <a:latin typeface="+mn-lt"/>
              </a:rPr>
              <a:t>A - </a:t>
            </a:r>
            <a:r>
              <a:rPr lang="en-US" sz="2000" dirty="0">
                <a:latin typeface="+mn-lt"/>
              </a:rPr>
              <a:t>First, what is your preferred medium(physical or digital)?</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11637" y="4735006"/>
            <a:ext cx="7769225" cy="1631216"/>
          </a:xfrm>
          <a:prstGeom prst="rect">
            <a:avLst/>
          </a:prstGeom>
          <a:noFill/>
        </p:spPr>
        <p:txBody>
          <a:bodyPr wrap="square" rtlCol="0">
            <a:spAutoFit/>
          </a:bodyPr>
          <a:lstStyle/>
          <a:p>
            <a:r>
              <a:rPr lang="en-US" sz="2000" b="1" dirty="0">
                <a:latin typeface="+mn-lt"/>
              </a:rPr>
              <a:t>C - </a:t>
            </a:r>
            <a:r>
              <a:rPr lang="en-US" sz="2000" dirty="0">
                <a:latin typeface="+mn-lt"/>
              </a:rPr>
              <a:t>Next, give an example from your experiences reading that helps explain why you have this preference.</a:t>
            </a:r>
          </a:p>
          <a:p>
            <a:pPr marL="457200" indent="-457200">
              <a:buAutoNum type="arabicPeriod" startAt="2"/>
            </a:pPr>
            <a:endParaRPr lang="en-US" sz="2000" dirty="0">
              <a:latin typeface="+mn-lt"/>
            </a:endParaRPr>
          </a:p>
          <a:p>
            <a:r>
              <a:rPr lang="en-US" sz="2000" b="1" dirty="0">
                <a:latin typeface="+mn-lt"/>
              </a:rPr>
              <a:t>E - </a:t>
            </a:r>
            <a:r>
              <a:rPr lang="en-US" sz="2000" dirty="0">
                <a:latin typeface="+mn-lt"/>
              </a:rPr>
              <a:t>Finally, elaborate on the benefits of your preferred medium.</a:t>
            </a:r>
          </a:p>
        </p:txBody>
      </p:sp>
      <p:pic>
        <p:nvPicPr>
          <p:cNvPr id="8" name="Picture 2" descr="https://storytellingnomad.files.wordpress.com/2011/05/0404_opartmortsell.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96051" y="1923837"/>
            <a:ext cx="3715431" cy="277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72325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30132" y="1845905"/>
            <a:ext cx="5606729" cy="3293209"/>
          </a:xfrm>
          <a:prstGeom prst="rect">
            <a:avLst/>
          </a:prstGeom>
          <a:noFill/>
        </p:spPr>
        <p:txBody>
          <a:bodyPr wrap="square" rtlCol="0">
            <a:spAutoFit/>
          </a:bodyPr>
          <a:lstStyle/>
          <a:p>
            <a:r>
              <a:rPr lang="en-US" sz="2000" dirty="0">
                <a:latin typeface="+mn-lt"/>
              </a:rPr>
              <a:t>For our writing responses today, I want to ask you a simple question: </a:t>
            </a:r>
            <a:r>
              <a:rPr lang="en-US" sz="2000" i="1" dirty="0">
                <a:latin typeface="+mn-lt"/>
              </a:rPr>
              <a:t>How believable is the story you’re reading? </a:t>
            </a:r>
            <a:r>
              <a:rPr lang="en-US" sz="2000" dirty="0">
                <a:latin typeface="+mn-lt"/>
              </a:rPr>
              <a:t>Obviously, if you’re reading a fantasy or sci-fi novel, then you’ll likely have elements that wouldn’t actually occur in the real world. However, the characters may still react in realistic ways to events or say things that are tied to real human emotions.</a:t>
            </a: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0" name="Picture 2" descr="https://encrypted-tbn1.gstatic.com/images?q=tbn:ANd9GcRbfRsGoalm9JdCAeqXUFbIm3eqieCUWYs_oy6F_v9dIbXjOjc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15078" y="1864850"/>
            <a:ext cx="2233991" cy="2840201"/>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67122" y="4723996"/>
            <a:ext cx="7731494" cy="1877437"/>
          </a:xfrm>
          <a:prstGeom prst="rect">
            <a:avLst/>
          </a:prstGeom>
          <a:noFill/>
        </p:spPr>
        <p:txBody>
          <a:bodyPr wrap="square" rtlCol="0">
            <a:spAutoFit/>
          </a:bodyPr>
          <a:lstStyle/>
          <a:p>
            <a:r>
              <a:rPr lang="en-US" sz="2000" b="1" dirty="0">
                <a:latin typeface="+mn-lt"/>
              </a:rPr>
              <a:t>A –</a:t>
            </a:r>
            <a:r>
              <a:rPr lang="en-US" sz="2000" dirty="0">
                <a:latin typeface="+mn-lt"/>
              </a:rPr>
              <a:t> Is your book believable?</a:t>
            </a:r>
          </a:p>
          <a:p>
            <a:endParaRPr lang="en-US" sz="800" dirty="0">
              <a:latin typeface="+mn-lt"/>
            </a:endParaRPr>
          </a:p>
          <a:p>
            <a:r>
              <a:rPr lang="en-US" sz="2000" b="1" dirty="0">
                <a:latin typeface="+mn-lt"/>
              </a:rPr>
              <a:t>C – </a:t>
            </a:r>
            <a:r>
              <a:rPr lang="en-US" sz="2000" dirty="0">
                <a:latin typeface="+mn-lt"/>
              </a:rPr>
              <a:t>Provide an example of an element from the storyline</a:t>
            </a:r>
            <a:r>
              <a:rPr lang="en-US" sz="2000">
                <a:latin typeface="+mn-lt"/>
              </a:rPr>
              <a:t>, characters, </a:t>
            </a:r>
            <a:r>
              <a:rPr lang="en-US" sz="2000" dirty="0">
                <a:latin typeface="+mn-lt"/>
              </a:rPr>
              <a:t>or setting that is believable or not. </a:t>
            </a:r>
          </a:p>
          <a:p>
            <a:endParaRPr lang="en-US" sz="800" dirty="0">
              <a:latin typeface="+mn-lt"/>
            </a:endParaRPr>
          </a:p>
          <a:p>
            <a:r>
              <a:rPr lang="en-US" sz="2000" b="1" dirty="0">
                <a:latin typeface="+mn-lt"/>
              </a:rPr>
              <a:t>E – </a:t>
            </a:r>
            <a:r>
              <a:rPr lang="en-US" sz="2000" dirty="0">
                <a:latin typeface="+mn-lt"/>
              </a:rPr>
              <a:t>Explain why that element of your book is or isn’t believable.</a:t>
            </a:r>
          </a:p>
        </p:txBody>
      </p:sp>
    </p:spTree>
    <p:extLst>
      <p:ext uri="{BB962C8B-B14F-4D97-AF65-F5344CB8AC3E}">
        <p14:creationId xmlns:p14="http://schemas.microsoft.com/office/powerpoint/2010/main" val="29193801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4071" y="1864851"/>
            <a:ext cx="4158929" cy="2985433"/>
          </a:xfrm>
          <a:prstGeom prst="rect">
            <a:avLst/>
          </a:prstGeom>
          <a:noFill/>
        </p:spPr>
        <p:txBody>
          <a:bodyPr wrap="square" rtlCol="0">
            <a:spAutoFit/>
          </a:bodyPr>
          <a:lstStyle/>
          <a:p>
            <a:r>
              <a:rPr lang="en-US" sz="2000" dirty="0">
                <a:latin typeface="+mn-lt"/>
              </a:rPr>
              <a:t>Consider the many pages and pages from books you’ve read in your life. Some of that time you probably wish you could have back, but there are plenty of other moments besides that are well-spent in the pages of a memorable story. </a:t>
            </a:r>
            <a:endParaRPr lang="en-US" sz="2000" i="1" dirty="0">
              <a:latin typeface="+mn-lt"/>
            </a:endParaRPr>
          </a:p>
          <a:p>
            <a:endParaRPr lang="en-US" sz="800" dirty="0">
              <a:latin typeface="+mn-lt"/>
            </a:endParaRP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94071" y="4611611"/>
            <a:ext cx="7840720" cy="1877437"/>
          </a:xfrm>
          <a:prstGeom prst="rect">
            <a:avLst/>
          </a:prstGeom>
          <a:noFill/>
        </p:spPr>
        <p:txBody>
          <a:bodyPr wrap="square" rtlCol="0">
            <a:spAutoFit/>
          </a:bodyPr>
          <a:lstStyle/>
          <a:p>
            <a:r>
              <a:rPr lang="en-US" sz="2000" b="1" dirty="0">
                <a:latin typeface="+mn-lt"/>
              </a:rPr>
              <a:t>A –</a:t>
            </a:r>
            <a:r>
              <a:rPr lang="en-US" sz="2000" dirty="0">
                <a:latin typeface="+mn-lt"/>
              </a:rPr>
              <a:t> For you, how good does a book have to be to keep you reading?</a:t>
            </a:r>
          </a:p>
          <a:p>
            <a:endParaRPr lang="en-US" sz="800" dirty="0">
              <a:latin typeface="+mn-lt"/>
            </a:endParaRPr>
          </a:p>
          <a:p>
            <a:r>
              <a:rPr lang="en-US" sz="2000" b="1" dirty="0">
                <a:latin typeface="+mn-lt"/>
              </a:rPr>
              <a:t>C –</a:t>
            </a:r>
            <a:r>
              <a:rPr lang="en-US" sz="2000" dirty="0">
                <a:latin typeface="+mn-lt"/>
              </a:rPr>
              <a:t> Provide an example of book you decided either was or wasn’t worth reading.</a:t>
            </a:r>
          </a:p>
          <a:p>
            <a:endParaRPr lang="en-US" sz="800" dirty="0">
              <a:latin typeface="+mn-lt"/>
            </a:endParaRPr>
          </a:p>
          <a:p>
            <a:r>
              <a:rPr lang="en-US" sz="2000" b="1" dirty="0">
                <a:latin typeface="+mn-lt"/>
              </a:rPr>
              <a:t>E –</a:t>
            </a:r>
            <a:r>
              <a:rPr lang="en-US" sz="2000" dirty="0">
                <a:latin typeface="+mn-lt"/>
              </a:rPr>
              <a:t> Explain why you think this.</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25968" y="1981200"/>
            <a:ext cx="3808823" cy="2554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262201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4071" y="1864850"/>
            <a:ext cx="4158929" cy="3170099"/>
          </a:xfrm>
          <a:prstGeom prst="rect">
            <a:avLst/>
          </a:prstGeom>
          <a:noFill/>
        </p:spPr>
        <p:txBody>
          <a:bodyPr wrap="square" rtlCol="0">
            <a:spAutoFit/>
          </a:bodyPr>
          <a:lstStyle/>
          <a:p>
            <a:r>
              <a:rPr lang="en-US" sz="2000" dirty="0">
                <a:latin typeface="+mn-lt"/>
              </a:rPr>
              <a:t>For this response, think of a specific </a:t>
            </a:r>
            <a:r>
              <a:rPr lang="en-US" sz="2000" b="1" i="1" dirty="0">
                <a:latin typeface="+mn-lt"/>
              </a:rPr>
              <a:t>sight </a:t>
            </a:r>
            <a:r>
              <a:rPr lang="en-US" sz="2000" dirty="0">
                <a:latin typeface="+mn-lt"/>
              </a:rPr>
              <a:t>associated with your book. Again, this could be something a character physically sees, or </a:t>
            </a:r>
            <a:r>
              <a:rPr lang="en-US" sz="2000" i="1" dirty="0">
                <a:latin typeface="+mn-lt"/>
              </a:rPr>
              <a:t>would</a:t>
            </a:r>
            <a:r>
              <a:rPr lang="en-US" sz="2000" dirty="0">
                <a:latin typeface="+mn-lt"/>
              </a:rPr>
              <a:t> see, in their environment. Or perhaps it’s something they </a:t>
            </a:r>
            <a:r>
              <a:rPr lang="en-US" sz="2000" i="1" dirty="0">
                <a:latin typeface="+mn-lt"/>
              </a:rPr>
              <a:t>wish</a:t>
            </a:r>
            <a:r>
              <a:rPr lang="en-US" sz="2000" dirty="0">
                <a:latin typeface="+mn-lt"/>
              </a:rPr>
              <a:t> they could see.</a:t>
            </a:r>
          </a:p>
          <a:p>
            <a:endParaRPr lang="en-US" sz="2000" dirty="0">
              <a:latin typeface="+mn-lt"/>
            </a:endParaRP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94071" y="4567472"/>
            <a:ext cx="7840720" cy="1877437"/>
          </a:xfrm>
          <a:prstGeom prst="rect">
            <a:avLst/>
          </a:prstGeom>
          <a:noFill/>
        </p:spPr>
        <p:txBody>
          <a:bodyPr wrap="square" rtlCol="0">
            <a:spAutoFit/>
          </a:bodyPr>
          <a:lstStyle/>
          <a:p>
            <a:r>
              <a:rPr lang="en-US" sz="2000" b="1" dirty="0">
                <a:latin typeface="+mn-lt"/>
              </a:rPr>
              <a:t>A</a:t>
            </a:r>
            <a:r>
              <a:rPr lang="en-US" sz="2000" dirty="0">
                <a:latin typeface="+mn-lt"/>
              </a:rPr>
              <a:t> – What’s the sight in your book?</a:t>
            </a:r>
          </a:p>
          <a:p>
            <a:endParaRPr lang="en-US" sz="800" dirty="0">
              <a:latin typeface="+mn-lt"/>
            </a:endParaRPr>
          </a:p>
          <a:p>
            <a:r>
              <a:rPr lang="en-US" sz="2000" b="1" dirty="0">
                <a:latin typeface="+mn-lt"/>
              </a:rPr>
              <a:t>C</a:t>
            </a:r>
            <a:r>
              <a:rPr lang="en-US" sz="2000" dirty="0">
                <a:latin typeface="+mn-lt"/>
              </a:rPr>
              <a:t> – Provide some more details about the object or person    being seen.</a:t>
            </a:r>
          </a:p>
          <a:p>
            <a:endParaRPr lang="en-US" sz="800" dirty="0">
              <a:latin typeface="+mn-lt"/>
            </a:endParaRPr>
          </a:p>
          <a:p>
            <a:r>
              <a:rPr lang="en-US" sz="2000" b="1" dirty="0">
                <a:latin typeface="+mn-lt"/>
              </a:rPr>
              <a:t>E</a:t>
            </a:r>
            <a:r>
              <a:rPr lang="en-US" sz="2000" dirty="0">
                <a:latin typeface="+mn-lt"/>
              </a:rPr>
              <a:t> –  Explain the significance of the sight for the characters or story.</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46" name="Picture 2" descr="http://sciencelearn.org.nz/var/sciencelearn/storage/images/science-stories/our-senses/sight/347259-2-eng-NZ/Sigh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64850"/>
            <a:ext cx="3657600" cy="2227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690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83231" y="1973987"/>
            <a:ext cx="4002280" cy="2554545"/>
          </a:xfrm>
          <a:prstGeom prst="rect">
            <a:avLst/>
          </a:prstGeom>
          <a:noFill/>
        </p:spPr>
        <p:txBody>
          <a:bodyPr wrap="square" rtlCol="0">
            <a:spAutoFit/>
          </a:bodyPr>
          <a:lstStyle/>
          <a:p>
            <a:r>
              <a:rPr lang="en-US" sz="2000" dirty="0">
                <a:latin typeface="+mn-lt"/>
              </a:rPr>
              <a:t>Now that you’ve been writing responses to your reading for about six weeks, you’ve probably learned a thing or two about what makes a fulfilling reading experience, as well as a few traits of a productive reader.</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5175" y="4399820"/>
            <a:ext cx="7619394" cy="2062103"/>
          </a:xfrm>
          <a:prstGeom prst="rect">
            <a:avLst/>
          </a:prstGeom>
          <a:noFill/>
        </p:spPr>
        <p:txBody>
          <a:bodyPr wrap="none" rtlCol="0">
            <a:spAutoFit/>
          </a:bodyPr>
          <a:lstStyle/>
          <a:p>
            <a:endParaRPr lang="en-US" sz="2000" i="1" dirty="0">
              <a:latin typeface="+mn-lt"/>
            </a:endParaRPr>
          </a:p>
          <a:p>
            <a:pPr>
              <a:lnSpc>
                <a:spcPct val="150000"/>
              </a:lnSpc>
            </a:pPr>
            <a:r>
              <a:rPr lang="en-US" sz="2000" b="1" dirty="0">
                <a:latin typeface="+mn-lt"/>
              </a:rPr>
              <a:t>A</a:t>
            </a:r>
            <a:r>
              <a:rPr lang="en-US" sz="2000" dirty="0">
                <a:latin typeface="+mn-lt"/>
              </a:rPr>
              <a:t> – What’s one trait a good reader must have?</a:t>
            </a:r>
          </a:p>
          <a:p>
            <a:pPr>
              <a:lnSpc>
                <a:spcPct val="150000"/>
              </a:lnSpc>
            </a:pPr>
            <a:r>
              <a:rPr lang="en-US" sz="2000" b="1" dirty="0">
                <a:latin typeface="+mn-lt"/>
              </a:rPr>
              <a:t>C</a:t>
            </a:r>
            <a:r>
              <a:rPr lang="en-US" sz="2000" dirty="0">
                <a:latin typeface="+mn-lt"/>
              </a:rPr>
              <a:t> – Provide an example from your own reading experience.</a:t>
            </a:r>
          </a:p>
          <a:p>
            <a:pPr>
              <a:lnSpc>
                <a:spcPct val="150000"/>
              </a:lnSpc>
            </a:pPr>
            <a:r>
              <a:rPr lang="en-US" sz="2000" b="1" dirty="0">
                <a:latin typeface="+mn-lt"/>
              </a:rPr>
              <a:t>E</a:t>
            </a:r>
            <a:r>
              <a:rPr lang="en-US" sz="2000" dirty="0">
                <a:latin typeface="+mn-lt"/>
              </a:rPr>
              <a:t> –  Explain how this trait supports a solid reading habit.</a:t>
            </a:r>
          </a:p>
          <a:p>
            <a:endParaRPr lang="en-US" dirty="0"/>
          </a:p>
        </p:txBody>
      </p:sp>
      <p:pic>
        <p:nvPicPr>
          <p:cNvPr id="4098" name="Picture 2" descr="Image result for rea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8913" y="1828800"/>
            <a:ext cx="3810051" cy="2857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429392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83231" y="1973987"/>
            <a:ext cx="3788769" cy="2862322"/>
          </a:xfrm>
          <a:prstGeom prst="rect">
            <a:avLst/>
          </a:prstGeom>
          <a:noFill/>
        </p:spPr>
        <p:txBody>
          <a:bodyPr wrap="square" rtlCol="0">
            <a:spAutoFit/>
          </a:bodyPr>
          <a:lstStyle/>
          <a:p>
            <a:r>
              <a:rPr lang="en-US" sz="2000" dirty="0">
                <a:latin typeface="+mn-lt"/>
              </a:rPr>
              <a:t>In your years at school, you’ve had to read plenty of books. Hopefully you’ve been challenged by some and found a handful that you’ve truly enjoyed. With all of that experience in mind, begin to think of traits that make up a good writer. </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78238" y="4495800"/>
            <a:ext cx="7619394" cy="2062103"/>
          </a:xfrm>
          <a:prstGeom prst="rect">
            <a:avLst/>
          </a:prstGeom>
          <a:noFill/>
        </p:spPr>
        <p:txBody>
          <a:bodyPr wrap="none" rtlCol="0">
            <a:spAutoFit/>
          </a:bodyPr>
          <a:lstStyle/>
          <a:p>
            <a:endParaRPr lang="en-US" sz="2000" i="1" dirty="0">
              <a:latin typeface="+mn-lt"/>
            </a:endParaRPr>
          </a:p>
          <a:p>
            <a:pPr>
              <a:lnSpc>
                <a:spcPct val="150000"/>
              </a:lnSpc>
            </a:pPr>
            <a:r>
              <a:rPr lang="en-US" sz="2000" b="1" dirty="0">
                <a:latin typeface="+mn-lt"/>
              </a:rPr>
              <a:t>A</a:t>
            </a:r>
            <a:r>
              <a:rPr lang="en-US" sz="2000" dirty="0">
                <a:latin typeface="+mn-lt"/>
              </a:rPr>
              <a:t> – What’s one trait a good writer must have?</a:t>
            </a:r>
          </a:p>
          <a:p>
            <a:pPr>
              <a:lnSpc>
                <a:spcPct val="150000"/>
              </a:lnSpc>
            </a:pPr>
            <a:r>
              <a:rPr lang="en-US" sz="2000" b="1" dirty="0">
                <a:latin typeface="+mn-lt"/>
              </a:rPr>
              <a:t>C</a:t>
            </a:r>
            <a:r>
              <a:rPr lang="en-US" sz="2000" dirty="0">
                <a:latin typeface="+mn-lt"/>
              </a:rPr>
              <a:t> – Provide an example from your own reading experience.</a:t>
            </a:r>
          </a:p>
          <a:p>
            <a:pPr>
              <a:lnSpc>
                <a:spcPct val="150000"/>
              </a:lnSpc>
            </a:pPr>
            <a:r>
              <a:rPr lang="en-US" sz="2000" b="1" dirty="0">
                <a:latin typeface="+mn-lt"/>
              </a:rPr>
              <a:t>E</a:t>
            </a:r>
            <a:r>
              <a:rPr lang="en-US" sz="2000" dirty="0">
                <a:latin typeface="+mn-lt"/>
              </a:rPr>
              <a:t> –  Explain how this trait helps create a book worth reading.</a:t>
            </a:r>
          </a:p>
          <a:p>
            <a:endParaRPr lang="en-US" dirty="0"/>
          </a:p>
        </p:txBody>
      </p:sp>
      <p:pic>
        <p:nvPicPr>
          <p:cNvPr id="1026" name="Picture 2" descr="Image result for good writ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48200" y="2000113"/>
            <a:ext cx="3889080" cy="25947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60377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83231" y="1973987"/>
            <a:ext cx="4002280" cy="2554545"/>
          </a:xfrm>
          <a:prstGeom prst="rect">
            <a:avLst/>
          </a:prstGeom>
          <a:noFill/>
        </p:spPr>
        <p:txBody>
          <a:bodyPr wrap="square" rtlCol="0">
            <a:spAutoFit/>
          </a:bodyPr>
          <a:lstStyle/>
          <a:p>
            <a:r>
              <a:rPr lang="en-US" sz="2000" dirty="0">
                <a:latin typeface="+mn-lt"/>
              </a:rPr>
              <a:t>Everyone has a story to tell. Depending on what that story is, an author might choose a specific genre, how long it would be, or even how they would want it to be published. Follow the ACE below for your response:</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65175" y="4399820"/>
            <a:ext cx="7928774" cy="2062103"/>
          </a:xfrm>
          <a:prstGeom prst="rect">
            <a:avLst/>
          </a:prstGeom>
          <a:noFill/>
        </p:spPr>
        <p:txBody>
          <a:bodyPr wrap="none" rtlCol="0">
            <a:spAutoFit/>
          </a:bodyPr>
          <a:lstStyle/>
          <a:p>
            <a:endParaRPr lang="en-US" sz="2000" i="1" dirty="0">
              <a:latin typeface="+mn-lt"/>
            </a:endParaRPr>
          </a:p>
          <a:p>
            <a:pPr>
              <a:lnSpc>
                <a:spcPct val="150000"/>
              </a:lnSpc>
            </a:pPr>
            <a:r>
              <a:rPr lang="en-US" sz="2000" b="1" dirty="0">
                <a:latin typeface="+mn-lt"/>
              </a:rPr>
              <a:t>A</a:t>
            </a:r>
            <a:r>
              <a:rPr lang="en-US" sz="2000" dirty="0">
                <a:latin typeface="+mn-lt"/>
              </a:rPr>
              <a:t> – What’s your novel? (genre, topic, main character)</a:t>
            </a:r>
          </a:p>
          <a:p>
            <a:pPr>
              <a:lnSpc>
                <a:spcPct val="150000"/>
              </a:lnSpc>
            </a:pPr>
            <a:r>
              <a:rPr lang="en-US" sz="2000" b="1" dirty="0">
                <a:latin typeface="+mn-lt"/>
              </a:rPr>
              <a:t>C</a:t>
            </a:r>
            <a:r>
              <a:rPr lang="en-US" sz="2000" dirty="0">
                <a:latin typeface="+mn-lt"/>
              </a:rPr>
              <a:t> – Provide an example as to why those choices fit your novel.</a:t>
            </a:r>
          </a:p>
          <a:p>
            <a:pPr>
              <a:lnSpc>
                <a:spcPct val="150000"/>
              </a:lnSpc>
            </a:pPr>
            <a:r>
              <a:rPr lang="en-US" sz="2000" b="1" dirty="0">
                <a:latin typeface="+mn-lt"/>
              </a:rPr>
              <a:t>E</a:t>
            </a:r>
            <a:r>
              <a:rPr lang="en-US" sz="2000" dirty="0">
                <a:latin typeface="+mn-lt"/>
              </a:rPr>
              <a:t> –  Explain why this novel appeals to you.</a:t>
            </a:r>
          </a:p>
          <a:p>
            <a:endParaRPr lang="en-US" dirty="0"/>
          </a:p>
        </p:txBody>
      </p:sp>
      <p:pic>
        <p:nvPicPr>
          <p:cNvPr id="3074" name="Picture 2" descr="Image result for write a nove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937039"/>
            <a:ext cx="3774267" cy="23440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670389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4596668" cy="2554545"/>
          </a:xfrm>
          <a:prstGeom prst="rect">
            <a:avLst/>
          </a:prstGeom>
          <a:noFill/>
        </p:spPr>
        <p:txBody>
          <a:bodyPr wrap="square" rtlCol="0">
            <a:spAutoFit/>
          </a:bodyPr>
          <a:lstStyle/>
          <a:p>
            <a:r>
              <a:rPr lang="en-US" sz="2000" dirty="0">
                <a:latin typeface="+mn-lt"/>
              </a:rPr>
              <a:t>Every good storyteller is able to establish a tone in their work. They may create this will elaborate descriptions, strong vocabulary, or interesting dialogue. </a:t>
            </a:r>
          </a:p>
          <a:p>
            <a:endParaRPr lang="en-US" sz="2000" dirty="0">
              <a:latin typeface="+mn-lt"/>
            </a:endParaRPr>
          </a:p>
          <a:p>
            <a:pPr lvl="0"/>
            <a:r>
              <a:rPr lang="en-US" sz="2000" b="1" dirty="0">
                <a:latin typeface="+mn-lt"/>
              </a:rPr>
              <a:t>A – </a:t>
            </a:r>
            <a:r>
              <a:rPr lang="en-US" sz="2000" dirty="0">
                <a:latin typeface="+mn-lt"/>
              </a:rPr>
              <a:t>What is a dominant tone in your book?</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75796" y="4495800"/>
            <a:ext cx="7769225" cy="1631216"/>
          </a:xfrm>
          <a:prstGeom prst="rect">
            <a:avLst/>
          </a:prstGeom>
          <a:noFill/>
        </p:spPr>
        <p:txBody>
          <a:bodyPr wrap="square" rtlCol="0">
            <a:spAutoFit/>
          </a:bodyPr>
          <a:lstStyle/>
          <a:p>
            <a:r>
              <a:rPr lang="en-US" sz="2000" b="1" dirty="0">
                <a:latin typeface="+mn-lt"/>
              </a:rPr>
              <a:t>C - </a:t>
            </a:r>
            <a:r>
              <a:rPr lang="en-US" sz="2000" dirty="0">
                <a:latin typeface="+mn-lt"/>
              </a:rPr>
              <a:t>Next, provide an example from your book that demonstrates that tone.</a:t>
            </a:r>
          </a:p>
          <a:p>
            <a:pPr marL="457200" indent="-457200">
              <a:buAutoNum type="arabicPeriod" startAt="2"/>
            </a:pPr>
            <a:endParaRPr lang="en-US" sz="2000" dirty="0">
              <a:latin typeface="+mn-lt"/>
            </a:endParaRPr>
          </a:p>
          <a:p>
            <a:r>
              <a:rPr lang="en-US" sz="2000" b="1" dirty="0">
                <a:latin typeface="+mn-lt"/>
              </a:rPr>
              <a:t>E - </a:t>
            </a:r>
            <a:r>
              <a:rPr lang="en-US" sz="2000" dirty="0">
                <a:latin typeface="+mn-lt"/>
              </a:rPr>
              <a:t>Finally, explain how the language in your evidence creates that tone.</a:t>
            </a:r>
          </a:p>
        </p:txBody>
      </p:sp>
      <p:pic>
        <p:nvPicPr>
          <p:cNvPr id="1026" name="Picture 2" descr="http://www.aberdeenquest.com/web/MultimediaFiles/COLOUR_TON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74902" y="1905000"/>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02271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9" y="1829106"/>
            <a:ext cx="3955511" cy="2800767"/>
          </a:xfrm>
          <a:prstGeom prst="rect">
            <a:avLst/>
          </a:prstGeom>
          <a:noFill/>
        </p:spPr>
        <p:txBody>
          <a:bodyPr wrap="square" rtlCol="0">
            <a:spAutoFit/>
          </a:bodyPr>
          <a:lstStyle/>
          <a:p>
            <a:r>
              <a:rPr lang="en-US" sz="2000" dirty="0">
                <a:latin typeface="+mn-lt"/>
              </a:rPr>
              <a:t>Sometimes it’s difficult to tell if the narrator of a novel is reliable or not. Do you think the narrator of your book is? How much can you trust them?</a:t>
            </a:r>
          </a:p>
          <a:p>
            <a:endParaRPr lang="en-US" sz="1600" dirty="0">
              <a:latin typeface="+mn-lt"/>
            </a:endParaRPr>
          </a:p>
          <a:p>
            <a:pPr lvl="0"/>
            <a:r>
              <a:rPr lang="en-US" sz="2000" b="1" dirty="0">
                <a:latin typeface="+mn-lt"/>
              </a:rPr>
              <a:t>A - </a:t>
            </a:r>
            <a:r>
              <a:rPr lang="en-US" sz="2000" dirty="0">
                <a:latin typeface="+mn-lt"/>
              </a:rPr>
              <a:t>First, identify the narrator. Is this person reliable?</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23720" y="4737029"/>
            <a:ext cx="7769225" cy="1508105"/>
          </a:xfrm>
          <a:prstGeom prst="rect">
            <a:avLst/>
          </a:prstGeom>
          <a:noFill/>
        </p:spPr>
        <p:txBody>
          <a:bodyPr wrap="square" rtlCol="0">
            <a:spAutoFit/>
          </a:bodyPr>
          <a:lstStyle/>
          <a:p>
            <a:r>
              <a:rPr lang="en-US" sz="2000" b="1" dirty="0">
                <a:latin typeface="+mn-lt"/>
              </a:rPr>
              <a:t>C - </a:t>
            </a:r>
            <a:r>
              <a:rPr lang="en-US" sz="2000" dirty="0">
                <a:latin typeface="+mn-lt"/>
              </a:rPr>
              <a:t>Next, provide evidence from the book that supports your decision.</a:t>
            </a:r>
          </a:p>
          <a:p>
            <a:pPr marL="457200" indent="-457200">
              <a:buAutoNum type="arabicPeriod" startAt="2"/>
            </a:pPr>
            <a:endParaRPr lang="en-US" sz="1200" dirty="0">
              <a:latin typeface="+mn-lt"/>
            </a:endParaRPr>
          </a:p>
          <a:p>
            <a:r>
              <a:rPr lang="en-US" sz="2000" b="1" dirty="0">
                <a:latin typeface="+mn-lt"/>
              </a:rPr>
              <a:t>E - </a:t>
            </a:r>
            <a:r>
              <a:rPr lang="en-US" sz="2000" dirty="0">
                <a:latin typeface="+mn-lt"/>
              </a:rPr>
              <a:t>Finally, describe how that piece of evidence proves their reliability or not.</a:t>
            </a:r>
          </a:p>
        </p:txBody>
      </p:sp>
      <p:pic>
        <p:nvPicPr>
          <p:cNvPr id="1026" name="Picture 2" descr="Image result for reliable narrat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47369" y="1868032"/>
            <a:ext cx="3813898" cy="28562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18580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83231" y="1973987"/>
            <a:ext cx="4002280" cy="2554545"/>
          </a:xfrm>
          <a:prstGeom prst="rect">
            <a:avLst/>
          </a:prstGeom>
          <a:noFill/>
        </p:spPr>
        <p:txBody>
          <a:bodyPr wrap="square" rtlCol="0">
            <a:spAutoFit/>
          </a:bodyPr>
          <a:lstStyle/>
          <a:p>
            <a:r>
              <a:rPr lang="en-US" sz="2000" dirty="0">
                <a:latin typeface="+mn-lt"/>
              </a:rPr>
              <a:t>Reading is an opportunity to see life in new ways. You can have the feeling of walking a mile in someone else’s shoes without having to move an inch. My question for you is this: </a:t>
            </a:r>
            <a:r>
              <a:rPr lang="en-US" sz="2000" i="1" dirty="0">
                <a:latin typeface="+mn-lt"/>
              </a:rPr>
              <a:t>If you could walk a mile in the shoes of the protagonist of</a:t>
            </a:r>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Image result for a mile in another person's shoe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833745" y="1905000"/>
            <a:ext cx="3725708" cy="2481322"/>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765175" y="4399820"/>
            <a:ext cx="7931980" cy="2215991"/>
          </a:xfrm>
          <a:prstGeom prst="rect">
            <a:avLst/>
          </a:prstGeom>
          <a:noFill/>
        </p:spPr>
        <p:txBody>
          <a:bodyPr wrap="none" rtlCol="0">
            <a:spAutoFit/>
          </a:bodyPr>
          <a:lstStyle/>
          <a:p>
            <a:r>
              <a:rPr lang="en-US" sz="2000" i="1" dirty="0">
                <a:latin typeface="+mn-lt"/>
              </a:rPr>
              <a:t>your book, how would you view your own life differently?</a:t>
            </a:r>
          </a:p>
          <a:p>
            <a:endParaRPr lang="en-US" sz="2000" i="1" dirty="0">
              <a:latin typeface="+mn-lt"/>
            </a:endParaRPr>
          </a:p>
          <a:p>
            <a:r>
              <a:rPr lang="en-US" sz="2000" b="1" dirty="0">
                <a:latin typeface="+mn-lt"/>
              </a:rPr>
              <a:t>A</a:t>
            </a:r>
            <a:r>
              <a:rPr lang="en-US" sz="2000" dirty="0">
                <a:latin typeface="+mn-lt"/>
              </a:rPr>
              <a:t> – Answer the question.</a:t>
            </a:r>
          </a:p>
          <a:p>
            <a:r>
              <a:rPr lang="en-US" sz="2000" b="1" dirty="0">
                <a:latin typeface="+mn-lt"/>
              </a:rPr>
              <a:t>C</a:t>
            </a:r>
            <a:r>
              <a:rPr lang="en-US" sz="2000" dirty="0">
                <a:latin typeface="+mn-lt"/>
              </a:rPr>
              <a:t> – Provide an example of a situation your protagonist faces</a:t>
            </a:r>
          </a:p>
          <a:p>
            <a:r>
              <a:rPr lang="en-US" sz="2000" dirty="0">
                <a:latin typeface="+mn-lt"/>
              </a:rPr>
              <a:t>       in your book.</a:t>
            </a:r>
          </a:p>
          <a:p>
            <a:r>
              <a:rPr lang="en-US" sz="2000" b="1" dirty="0">
                <a:latin typeface="+mn-lt"/>
              </a:rPr>
              <a:t>E</a:t>
            </a:r>
            <a:r>
              <a:rPr lang="en-US" sz="2000" dirty="0">
                <a:latin typeface="+mn-lt"/>
              </a:rPr>
              <a:t> – How can you use this perspective to change your own life?</a:t>
            </a:r>
          </a:p>
          <a:p>
            <a:endParaRPr lang="en-US" dirty="0"/>
          </a:p>
        </p:txBody>
      </p:sp>
    </p:spTree>
    <p:extLst>
      <p:ext uri="{BB962C8B-B14F-4D97-AF65-F5344CB8AC3E}">
        <p14:creationId xmlns:p14="http://schemas.microsoft.com/office/powerpoint/2010/main" val="41070779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83231" y="1973987"/>
            <a:ext cx="3788769" cy="2862322"/>
          </a:xfrm>
          <a:prstGeom prst="rect">
            <a:avLst/>
          </a:prstGeom>
          <a:noFill/>
        </p:spPr>
        <p:txBody>
          <a:bodyPr wrap="square" rtlCol="0">
            <a:spAutoFit/>
          </a:bodyPr>
          <a:lstStyle/>
          <a:p>
            <a:r>
              <a:rPr lang="en-US" sz="2000" dirty="0">
                <a:latin typeface="+mn-lt"/>
              </a:rPr>
              <a:t>I don’t for a minute believe someone when they say they don’t like to read. I always reply, “You haven’t found one you like to read </a:t>
            </a:r>
            <a:r>
              <a:rPr lang="en-US" sz="2000" i="1" dirty="0">
                <a:latin typeface="+mn-lt"/>
              </a:rPr>
              <a:t>yet</a:t>
            </a:r>
            <a:r>
              <a:rPr lang="en-US" sz="2000" dirty="0">
                <a:latin typeface="+mn-lt"/>
              </a:rPr>
              <a:t>.” Most of you probably do enjoy it and maybe even have a favorite book, series, or author you like to read.</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78238" y="4495800"/>
            <a:ext cx="7306808" cy="1785104"/>
          </a:xfrm>
          <a:prstGeom prst="rect">
            <a:avLst/>
          </a:prstGeom>
          <a:noFill/>
        </p:spPr>
        <p:txBody>
          <a:bodyPr wrap="none" rtlCol="0">
            <a:spAutoFit/>
          </a:bodyPr>
          <a:lstStyle/>
          <a:p>
            <a:endParaRPr lang="en-US" sz="2000" i="1" dirty="0">
              <a:latin typeface="+mn-lt"/>
            </a:endParaRPr>
          </a:p>
          <a:p>
            <a:pPr>
              <a:lnSpc>
                <a:spcPct val="150000"/>
              </a:lnSpc>
            </a:pPr>
            <a:r>
              <a:rPr lang="en-US" sz="2000" b="1" dirty="0">
                <a:latin typeface="+mn-lt"/>
              </a:rPr>
              <a:t>A</a:t>
            </a:r>
            <a:r>
              <a:rPr lang="en-US" sz="2000" dirty="0">
                <a:latin typeface="+mn-lt"/>
              </a:rPr>
              <a:t> – What’s your favorite book, series, or author?</a:t>
            </a:r>
          </a:p>
          <a:p>
            <a:pPr>
              <a:lnSpc>
                <a:spcPct val="150000"/>
              </a:lnSpc>
            </a:pPr>
            <a:r>
              <a:rPr lang="en-US" sz="2000" b="1" dirty="0">
                <a:latin typeface="+mn-lt"/>
              </a:rPr>
              <a:t>C</a:t>
            </a:r>
            <a:r>
              <a:rPr lang="en-US" sz="2000" dirty="0">
                <a:latin typeface="+mn-lt"/>
              </a:rPr>
              <a:t> – Provide some details about the book(s).</a:t>
            </a:r>
          </a:p>
          <a:p>
            <a:pPr>
              <a:lnSpc>
                <a:spcPct val="150000"/>
              </a:lnSpc>
            </a:pPr>
            <a:r>
              <a:rPr lang="en-US" sz="2000" b="1" dirty="0">
                <a:latin typeface="+mn-lt"/>
              </a:rPr>
              <a:t>E</a:t>
            </a:r>
            <a:r>
              <a:rPr lang="en-US" sz="2000" dirty="0">
                <a:latin typeface="+mn-lt"/>
              </a:rPr>
              <a:t> –  Explain why you think these books are worth reading.</a:t>
            </a:r>
            <a:endParaRPr lang="en-US" dirty="0"/>
          </a:p>
        </p:txBody>
      </p:sp>
      <p:pic>
        <p:nvPicPr>
          <p:cNvPr id="2050" name="Picture 2" descr="Image result for favorite books"/>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64956" y="1935480"/>
            <a:ext cx="3945644" cy="26107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679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59996" y="1905000"/>
            <a:ext cx="3712569" cy="2246769"/>
          </a:xfrm>
          <a:prstGeom prst="rect">
            <a:avLst/>
          </a:prstGeom>
          <a:noFill/>
        </p:spPr>
        <p:txBody>
          <a:bodyPr wrap="square" rtlCol="0">
            <a:spAutoFit/>
          </a:bodyPr>
          <a:lstStyle/>
          <a:p>
            <a:r>
              <a:rPr lang="en-US" sz="2000" dirty="0">
                <a:latin typeface="+mn-lt"/>
              </a:rPr>
              <a:t>The setting of a book is one of the most crucial elements in determining how a story unfolds and how characters behave in the story. Change the setting and you might change the book entirely.</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759996" y="4469735"/>
            <a:ext cx="7679962" cy="1938992"/>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one setting in your book?</a:t>
            </a:r>
          </a:p>
          <a:p>
            <a:pPr>
              <a:lnSpc>
                <a:spcPct val="150000"/>
              </a:lnSpc>
            </a:pPr>
            <a:r>
              <a:rPr lang="en-US" sz="2000" b="1" dirty="0">
                <a:latin typeface="+mn-lt"/>
              </a:rPr>
              <a:t>C</a:t>
            </a:r>
            <a:r>
              <a:rPr lang="en-US" sz="2000" dirty="0">
                <a:latin typeface="+mn-lt"/>
              </a:rPr>
              <a:t> – Provide some details about the setting you chose.</a:t>
            </a:r>
          </a:p>
          <a:p>
            <a:pPr>
              <a:lnSpc>
                <a:spcPct val="150000"/>
              </a:lnSpc>
            </a:pPr>
            <a:r>
              <a:rPr lang="en-US" sz="2000" b="1" dirty="0">
                <a:latin typeface="+mn-lt"/>
              </a:rPr>
              <a:t>E</a:t>
            </a:r>
            <a:r>
              <a:rPr lang="en-US" sz="2000" dirty="0">
                <a:latin typeface="+mn-lt"/>
              </a:rPr>
              <a:t> –  Explain how you think the setting affects the characters or the story as a whole.</a:t>
            </a:r>
            <a:endParaRPr lang="en-US" dirty="0"/>
          </a:p>
        </p:txBody>
      </p:sp>
      <p:pic>
        <p:nvPicPr>
          <p:cNvPr id="1026" name="Picture 2" descr="Image result for sett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72565" y="1922454"/>
            <a:ext cx="4145045" cy="23330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55589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13569"/>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5" y="1770013"/>
            <a:ext cx="3888204" cy="2862322"/>
          </a:xfrm>
          <a:prstGeom prst="rect">
            <a:avLst/>
          </a:prstGeom>
          <a:noFill/>
        </p:spPr>
        <p:txBody>
          <a:bodyPr wrap="square" rtlCol="0">
            <a:spAutoFit/>
          </a:bodyPr>
          <a:lstStyle/>
          <a:p>
            <a:r>
              <a:rPr lang="en-US" sz="2000" dirty="0">
                <a:latin typeface="+mn-lt"/>
              </a:rPr>
              <a:t>A good book is nothing without the person reading it, and the reader’s mood affects the story as much as anything. As you read, closely examine how the author makes you feel with their storytelling, their language, and their tone.</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2775" y="4632335"/>
            <a:ext cx="8074025" cy="1938992"/>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mood did your book make you feel while reading?</a:t>
            </a:r>
          </a:p>
          <a:p>
            <a:pPr>
              <a:lnSpc>
                <a:spcPct val="150000"/>
              </a:lnSpc>
            </a:pPr>
            <a:r>
              <a:rPr lang="en-US" sz="2000" b="1" dirty="0">
                <a:latin typeface="+mn-lt"/>
              </a:rPr>
              <a:t>C</a:t>
            </a:r>
            <a:r>
              <a:rPr lang="en-US" sz="2000" dirty="0">
                <a:latin typeface="+mn-lt"/>
              </a:rPr>
              <a:t> – Provide an example of how the author used a specific part of the story to make you feel that way.</a:t>
            </a:r>
          </a:p>
          <a:p>
            <a:pPr>
              <a:lnSpc>
                <a:spcPct val="150000"/>
              </a:lnSpc>
            </a:pPr>
            <a:r>
              <a:rPr lang="en-US" sz="2000" b="1" dirty="0">
                <a:latin typeface="+mn-lt"/>
              </a:rPr>
              <a:t>E</a:t>
            </a:r>
            <a:r>
              <a:rPr lang="en-US" sz="2000" dirty="0">
                <a:latin typeface="+mn-lt"/>
              </a:rPr>
              <a:t> –  Explain how your mood affects your experience of the story.</a:t>
            </a:r>
            <a:endParaRPr lang="en-US" dirty="0"/>
          </a:p>
        </p:txBody>
      </p:sp>
      <p:pic>
        <p:nvPicPr>
          <p:cNvPr id="2050" name="Picture 2" descr="Image result for moo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1785878"/>
            <a:ext cx="4048125" cy="22763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56505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13569"/>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4" y="1770013"/>
            <a:ext cx="3959225" cy="2862322"/>
          </a:xfrm>
          <a:prstGeom prst="rect">
            <a:avLst/>
          </a:prstGeom>
          <a:noFill/>
        </p:spPr>
        <p:txBody>
          <a:bodyPr wrap="square" rtlCol="0">
            <a:spAutoFit/>
          </a:bodyPr>
          <a:lstStyle/>
          <a:p>
            <a:r>
              <a:rPr lang="en-US" sz="2000" dirty="0">
                <a:latin typeface="+mn-lt"/>
              </a:rPr>
              <a:t>Figurative language is an important tool in any writer’s tool box. A well-placed metaphor or simile can get to the bottom of what something means in a way sensory details can’t always manage. Every good writer uses it, so be on the lookout as you read. </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2774" y="4827933"/>
            <a:ext cx="8074025" cy="1477328"/>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a notable use of figurative language in your book?</a:t>
            </a:r>
          </a:p>
          <a:p>
            <a:pPr>
              <a:lnSpc>
                <a:spcPct val="150000"/>
              </a:lnSpc>
            </a:pPr>
            <a:r>
              <a:rPr lang="en-US" sz="2000" b="1" dirty="0">
                <a:latin typeface="+mn-lt"/>
              </a:rPr>
              <a:t>C</a:t>
            </a:r>
            <a:r>
              <a:rPr lang="en-US" sz="2000" dirty="0">
                <a:latin typeface="+mn-lt"/>
              </a:rPr>
              <a:t> – Provide an example of the figurative language you found.</a:t>
            </a:r>
          </a:p>
          <a:p>
            <a:pPr>
              <a:lnSpc>
                <a:spcPct val="150000"/>
              </a:lnSpc>
            </a:pPr>
            <a:r>
              <a:rPr lang="en-US" sz="2000" b="1" dirty="0">
                <a:latin typeface="+mn-lt"/>
              </a:rPr>
              <a:t>E</a:t>
            </a:r>
            <a:r>
              <a:rPr lang="en-US" sz="2000" dirty="0">
                <a:latin typeface="+mn-lt"/>
              </a:rPr>
              <a:t> –  Explain why the author used the figurative language.</a:t>
            </a:r>
            <a:endParaRPr lang="en-US" dirty="0"/>
          </a:p>
        </p:txBody>
      </p:sp>
      <p:pic>
        <p:nvPicPr>
          <p:cNvPr id="3074" name="Picture 2" descr="Image result for metapho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1680447"/>
            <a:ext cx="4121118" cy="2733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06027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4071" y="1983908"/>
            <a:ext cx="4006529" cy="2862322"/>
          </a:xfrm>
          <a:prstGeom prst="rect">
            <a:avLst/>
          </a:prstGeom>
          <a:noFill/>
        </p:spPr>
        <p:txBody>
          <a:bodyPr wrap="square" rtlCol="0">
            <a:spAutoFit/>
          </a:bodyPr>
          <a:lstStyle/>
          <a:p>
            <a:r>
              <a:rPr lang="en-US" sz="2000" dirty="0">
                <a:latin typeface="+mn-lt"/>
              </a:rPr>
              <a:t>For this response, think of a specific </a:t>
            </a:r>
            <a:r>
              <a:rPr lang="en-US" sz="2000" b="1" i="1" dirty="0">
                <a:latin typeface="+mn-lt"/>
              </a:rPr>
              <a:t>sound </a:t>
            </a:r>
            <a:r>
              <a:rPr lang="en-US" sz="2000" dirty="0">
                <a:latin typeface="+mn-lt"/>
              </a:rPr>
              <a:t>associated with your book. Again, this could be something a character physically hears, or </a:t>
            </a:r>
            <a:r>
              <a:rPr lang="en-US" sz="2000" i="1" dirty="0">
                <a:latin typeface="+mn-lt"/>
              </a:rPr>
              <a:t>would</a:t>
            </a:r>
            <a:r>
              <a:rPr lang="en-US" sz="2000" dirty="0">
                <a:latin typeface="+mn-lt"/>
              </a:rPr>
              <a:t> hear, in their environment. Or perhaps it’s something they </a:t>
            </a:r>
            <a:r>
              <a:rPr lang="en-US" sz="2000" i="1" dirty="0">
                <a:latin typeface="+mn-lt"/>
              </a:rPr>
              <a:t>wish</a:t>
            </a:r>
            <a:r>
              <a:rPr lang="en-US" sz="2000" dirty="0">
                <a:latin typeface="+mn-lt"/>
              </a:rPr>
              <a:t> they could hear.</a:t>
            </a: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94071" y="4572000"/>
            <a:ext cx="7840720" cy="1877437"/>
          </a:xfrm>
          <a:prstGeom prst="rect">
            <a:avLst/>
          </a:prstGeom>
          <a:noFill/>
        </p:spPr>
        <p:txBody>
          <a:bodyPr wrap="square" rtlCol="0">
            <a:spAutoFit/>
          </a:bodyPr>
          <a:lstStyle/>
          <a:p>
            <a:r>
              <a:rPr lang="en-US" sz="2000" b="1" dirty="0">
                <a:latin typeface="+mn-lt"/>
              </a:rPr>
              <a:t>A</a:t>
            </a:r>
            <a:r>
              <a:rPr lang="en-US" sz="2000" dirty="0">
                <a:latin typeface="+mn-lt"/>
              </a:rPr>
              <a:t> – What’s the sound in your book?</a:t>
            </a:r>
          </a:p>
          <a:p>
            <a:endParaRPr lang="en-US" sz="800" dirty="0">
              <a:latin typeface="+mn-lt"/>
            </a:endParaRPr>
          </a:p>
          <a:p>
            <a:r>
              <a:rPr lang="en-US" sz="2000" b="1" dirty="0">
                <a:latin typeface="+mn-lt"/>
              </a:rPr>
              <a:t>C</a:t>
            </a:r>
            <a:r>
              <a:rPr lang="en-US" sz="2000" dirty="0">
                <a:latin typeface="+mn-lt"/>
              </a:rPr>
              <a:t> – Provide some more details about the object or person    being heard.</a:t>
            </a:r>
          </a:p>
          <a:p>
            <a:endParaRPr lang="en-US" sz="800" dirty="0">
              <a:latin typeface="+mn-lt"/>
            </a:endParaRPr>
          </a:p>
          <a:p>
            <a:r>
              <a:rPr lang="en-US" sz="2000" b="1" dirty="0">
                <a:latin typeface="+mn-lt"/>
              </a:rPr>
              <a:t>E</a:t>
            </a:r>
            <a:r>
              <a:rPr lang="en-US" sz="2000" dirty="0">
                <a:latin typeface="+mn-lt"/>
              </a:rPr>
              <a:t> –  Explain the significance of the sound for the characters or story.</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0" name="Picture 6" descr="Hear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89536" y="2268583"/>
            <a:ext cx="3980089"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577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927" y="322213"/>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51983" y="1425525"/>
            <a:ext cx="5330826" cy="2554545"/>
          </a:xfrm>
          <a:prstGeom prst="rect">
            <a:avLst/>
          </a:prstGeom>
          <a:noFill/>
        </p:spPr>
        <p:txBody>
          <a:bodyPr wrap="square" rtlCol="0">
            <a:spAutoFit/>
          </a:bodyPr>
          <a:lstStyle/>
          <a:p>
            <a:r>
              <a:rPr lang="en-US" sz="2000" dirty="0">
                <a:latin typeface="+mn-lt"/>
              </a:rPr>
              <a:t>When a thoughtful writer chooses a cast of characters, the writer will usually (the good ones, anyway) give them a healthy balance of personality traits to help push the story forward. Trying to analyze why a character behaves the way they do or why an author chose such a character is an important part of the reading process.</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2774" y="4173248"/>
            <a:ext cx="8074025" cy="2400657"/>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one significant personality trait of an important character in your book?</a:t>
            </a:r>
          </a:p>
          <a:p>
            <a:pPr>
              <a:lnSpc>
                <a:spcPct val="150000"/>
              </a:lnSpc>
            </a:pPr>
            <a:r>
              <a:rPr lang="en-US" sz="2000" b="1" dirty="0">
                <a:latin typeface="+mn-lt"/>
              </a:rPr>
              <a:t>C</a:t>
            </a:r>
            <a:r>
              <a:rPr lang="en-US" sz="2000" dirty="0">
                <a:latin typeface="+mn-lt"/>
              </a:rPr>
              <a:t> – Provide an example of the character behaving that way.</a:t>
            </a:r>
          </a:p>
          <a:p>
            <a:pPr>
              <a:lnSpc>
                <a:spcPct val="150000"/>
              </a:lnSpc>
            </a:pPr>
            <a:r>
              <a:rPr lang="en-US" sz="2000" b="1" dirty="0">
                <a:latin typeface="+mn-lt"/>
              </a:rPr>
              <a:t>E</a:t>
            </a:r>
            <a:r>
              <a:rPr lang="en-US" sz="2000" dirty="0">
                <a:latin typeface="+mn-lt"/>
              </a:rPr>
              <a:t> –  Explain why you think the character behaves this way or why the author chose this type of main character.</a:t>
            </a:r>
            <a:endParaRPr lang="en-US" sz="2000" dirty="0"/>
          </a:p>
        </p:txBody>
      </p:sp>
      <p:pic>
        <p:nvPicPr>
          <p:cNvPr id="1026" name="Picture 2" descr="Image result for protagonist character trai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96865" y="1547336"/>
            <a:ext cx="2455862" cy="23506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02940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13569"/>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5" y="1770013"/>
            <a:ext cx="3806826" cy="2862322"/>
          </a:xfrm>
          <a:prstGeom prst="rect">
            <a:avLst/>
          </a:prstGeom>
          <a:noFill/>
        </p:spPr>
        <p:txBody>
          <a:bodyPr wrap="square" rtlCol="0">
            <a:spAutoFit/>
          </a:bodyPr>
          <a:lstStyle/>
          <a:p>
            <a:r>
              <a:rPr lang="en-US" sz="2000" dirty="0">
                <a:latin typeface="+mn-lt"/>
              </a:rPr>
              <a:t>In order for a story to hold a reader’s interest, each event has to tie in to other events in some intriguing way. As the events progress, the story and characters should change in a meaningful way. It’s up to you, the reader, to figure out why.</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2774" y="4648200"/>
            <a:ext cx="8074025" cy="1938992"/>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an important event that takes place in your book?</a:t>
            </a:r>
          </a:p>
          <a:p>
            <a:pPr>
              <a:lnSpc>
                <a:spcPct val="150000"/>
              </a:lnSpc>
            </a:pPr>
            <a:r>
              <a:rPr lang="en-US" sz="2000" b="1" dirty="0">
                <a:latin typeface="+mn-lt"/>
              </a:rPr>
              <a:t>C</a:t>
            </a:r>
            <a:r>
              <a:rPr lang="en-US" sz="2000" dirty="0">
                <a:latin typeface="+mn-lt"/>
              </a:rPr>
              <a:t> – Describe how the event occurs in the story.</a:t>
            </a:r>
          </a:p>
          <a:p>
            <a:pPr>
              <a:lnSpc>
                <a:spcPct val="150000"/>
              </a:lnSpc>
            </a:pPr>
            <a:r>
              <a:rPr lang="en-US" sz="2000" b="1" dirty="0">
                <a:latin typeface="+mn-lt"/>
              </a:rPr>
              <a:t>E</a:t>
            </a:r>
            <a:r>
              <a:rPr lang="en-US" sz="2000" dirty="0">
                <a:latin typeface="+mn-lt"/>
              </a:rPr>
              <a:t> –  Explain how the event changes the characters or the story in a meaningful way.</a:t>
            </a:r>
            <a:endParaRPr lang="en-US" dirty="0"/>
          </a:p>
        </p:txBody>
      </p:sp>
      <p:pic>
        <p:nvPicPr>
          <p:cNvPr id="2050" name="Picture 2" descr="Image result for butterfly effec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80" y="1770013"/>
            <a:ext cx="4314825" cy="2768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697301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5" y="613569"/>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4" y="1770013"/>
            <a:ext cx="4492626" cy="2246769"/>
          </a:xfrm>
          <a:prstGeom prst="rect">
            <a:avLst/>
          </a:prstGeom>
          <a:noFill/>
        </p:spPr>
        <p:txBody>
          <a:bodyPr wrap="square" rtlCol="0">
            <a:spAutoFit/>
          </a:bodyPr>
          <a:lstStyle/>
          <a:p>
            <a:r>
              <a:rPr lang="en-US" sz="2000" dirty="0">
                <a:latin typeface="+mn-lt"/>
              </a:rPr>
              <a:t>It’s no accident that the characters in your book are what they are. Any author worth reading will have a good reason for their choice to decide the gender of their characters. It’s your job as a reader to decide why.</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99458" y="4191000"/>
            <a:ext cx="8074025" cy="2400657"/>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the gender of an important character in your book?</a:t>
            </a:r>
          </a:p>
          <a:p>
            <a:pPr>
              <a:lnSpc>
                <a:spcPct val="150000"/>
              </a:lnSpc>
            </a:pPr>
            <a:r>
              <a:rPr lang="en-US" sz="2000" b="1" dirty="0">
                <a:latin typeface="+mn-lt"/>
              </a:rPr>
              <a:t>C</a:t>
            </a:r>
            <a:r>
              <a:rPr lang="en-US" sz="2000" dirty="0">
                <a:latin typeface="+mn-lt"/>
              </a:rPr>
              <a:t> – Describe how the character normally behaves in the story.</a:t>
            </a:r>
          </a:p>
          <a:p>
            <a:pPr>
              <a:lnSpc>
                <a:spcPct val="150000"/>
              </a:lnSpc>
            </a:pPr>
            <a:r>
              <a:rPr lang="en-US" sz="2000" b="1" dirty="0">
                <a:latin typeface="+mn-lt"/>
              </a:rPr>
              <a:t>E</a:t>
            </a:r>
            <a:r>
              <a:rPr lang="en-US" sz="2000" dirty="0">
                <a:latin typeface="+mn-lt"/>
              </a:rPr>
              <a:t> –  Explain how the character would behave differently (or how other characters would react to them) if they had been a different gender all along.</a:t>
            </a:r>
            <a:endParaRPr lang="en-US" dirty="0"/>
          </a:p>
        </p:txBody>
      </p:sp>
      <p:pic>
        <p:nvPicPr>
          <p:cNvPr id="3074" name="Picture 2" descr="Image result for gender identi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5757" y="1756569"/>
            <a:ext cx="3505200" cy="24185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628447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different 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66047" y="1851280"/>
            <a:ext cx="2803094" cy="1957645"/>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12774" y="393675"/>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4254" y="1562156"/>
            <a:ext cx="5178426" cy="2246769"/>
          </a:xfrm>
          <a:prstGeom prst="rect">
            <a:avLst/>
          </a:prstGeom>
          <a:noFill/>
        </p:spPr>
        <p:txBody>
          <a:bodyPr wrap="square" rtlCol="0">
            <a:spAutoFit/>
          </a:bodyPr>
          <a:lstStyle/>
          <a:p>
            <a:r>
              <a:rPr lang="en-US" sz="2000" dirty="0">
                <a:latin typeface="+mn-lt"/>
              </a:rPr>
              <a:t>Age matters. If a character is young, they will respond differently to the circumstances in the book than if they had been older, and vice-versa. We all experience life based on how much of it we’ve experienced prior, and characters in a story are no different.</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2774" y="3810000"/>
            <a:ext cx="8074025" cy="2862322"/>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About what age is an important character in your book?</a:t>
            </a:r>
          </a:p>
          <a:p>
            <a:pPr>
              <a:lnSpc>
                <a:spcPct val="150000"/>
              </a:lnSpc>
            </a:pPr>
            <a:r>
              <a:rPr lang="en-US" sz="2000" b="1" dirty="0">
                <a:latin typeface="+mn-lt"/>
              </a:rPr>
              <a:t>C</a:t>
            </a:r>
            <a:r>
              <a:rPr lang="en-US" sz="2000" dirty="0">
                <a:latin typeface="+mn-lt"/>
              </a:rPr>
              <a:t> – Describe how the character normally behaves in the story that might show them acting their age.</a:t>
            </a:r>
          </a:p>
          <a:p>
            <a:pPr>
              <a:lnSpc>
                <a:spcPct val="150000"/>
              </a:lnSpc>
            </a:pPr>
            <a:r>
              <a:rPr lang="en-US" sz="2000" b="1" dirty="0">
                <a:latin typeface="+mn-lt"/>
              </a:rPr>
              <a:t>E</a:t>
            </a:r>
            <a:r>
              <a:rPr lang="en-US" sz="2000" dirty="0">
                <a:latin typeface="+mn-lt"/>
              </a:rPr>
              <a:t> –  Explain how the character would behave differently (or how other characters would react to them) if they had been a drastically different age all along.</a:t>
            </a:r>
            <a:endParaRPr lang="en-US" dirty="0"/>
          </a:p>
        </p:txBody>
      </p:sp>
    </p:spTree>
    <p:extLst>
      <p:ext uri="{BB962C8B-B14F-4D97-AF65-F5344CB8AC3E}">
        <p14:creationId xmlns:p14="http://schemas.microsoft.com/office/powerpoint/2010/main" val="32033638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4" y="452931"/>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4" y="1588384"/>
            <a:ext cx="4111626" cy="1938992"/>
          </a:xfrm>
          <a:prstGeom prst="rect">
            <a:avLst/>
          </a:prstGeom>
          <a:noFill/>
        </p:spPr>
        <p:txBody>
          <a:bodyPr wrap="square" rtlCol="0">
            <a:spAutoFit/>
          </a:bodyPr>
          <a:lstStyle/>
          <a:p>
            <a:r>
              <a:rPr lang="en-US" sz="2000" dirty="0">
                <a:latin typeface="+mn-lt"/>
              </a:rPr>
              <a:t>Understanding how characters in a story relate to themselves or one another based upon race is as key to analyzing a story as anything else. Although some authors may place more</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599458" y="4191000"/>
            <a:ext cx="8074025" cy="2400657"/>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the race of an important character in your book?</a:t>
            </a:r>
          </a:p>
          <a:p>
            <a:pPr>
              <a:lnSpc>
                <a:spcPct val="150000"/>
              </a:lnSpc>
            </a:pPr>
            <a:r>
              <a:rPr lang="en-US" sz="2000" b="1" dirty="0">
                <a:latin typeface="+mn-lt"/>
              </a:rPr>
              <a:t>C</a:t>
            </a:r>
            <a:r>
              <a:rPr lang="en-US" sz="2000" dirty="0">
                <a:latin typeface="+mn-lt"/>
              </a:rPr>
              <a:t> – Describe how the character normally behaves in the story.</a:t>
            </a:r>
          </a:p>
          <a:p>
            <a:pPr>
              <a:lnSpc>
                <a:spcPct val="150000"/>
              </a:lnSpc>
            </a:pPr>
            <a:r>
              <a:rPr lang="en-US" sz="2000" b="1" dirty="0">
                <a:latin typeface="+mn-lt"/>
              </a:rPr>
              <a:t>E</a:t>
            </a:r>
            <a:r>
              <a:rPr lang="en-US" sz="2000" dirty="0">
                <a:latin typeface="+mn-lt"/>
              </a:rPr>
              <a:t> –  Explain how the character would behave differently (or how other characters would react to them) if they had been a different race all along. If not, why?</a:t>
            </a:r>
            <a:endParaRPr lang="en-US" dirty="0"/>
          </a:p>
        </p:txBody>
      </p:sp>
      <p:pic>
        <p:nvPicPr>
          <p:cNvPr id="5126" name="Picture 6"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399" y="1644002"/>
            <a:ext cx="3949083" cy="172128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583922" y="3459078"/>
            <a:ext cx="7950478" cy="707886"/>
          </a:xfrm>
          <a:prstGeom prst="rect">
            <a:avLst/>
          </a:prstGeom>
          <a:noFill/>
        </p:spPr>
        <p:txBody>
          <a:bodyPr wrap="square" rtlCol="0">
            <a:spAutoFit/>
          </a:bodyPr>
          <a:lstStyle/>
          <a:p>
            <a:r>
              <a:rPr lang="en-US" sz="2000" dirty="0">
                <a:latin typeface="+mn-lt"/>
              </a:rPr>
              <a:t>focus on race than others, it is always an important aspect to consider when evaluating a character’s thoughts and actions.</a:t>
            </a:r>
          </a:p>
        </p:txBody>
      </p:sp>
    </p:spTree>
    <p:extLst>
      <p:ext uri="{BB962C8B-B14F-4D97-AF65-F5344CB8AC3E}">
        <p14:creationId xmlns:p14="http://schemas.microsoft.com/office/powerpoint/2010/main" val="27957638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4" y="452931"/>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4" y="1588384"/>
            <a:ext cx="4492626" cy="2246769"/>
          </a:xfrm>
          <a:prstGeom prst="rect">
            <a:avLst/>
          </a:prstGeom>
          <a:noFill/>
        </p:spPr>
        <p:txBody>
          <a:bodyPr wrap="square" rtlCol="0">
            <a:spAutoFit/>
          </a:bodyPr>
          <a:lstStyle/>
          <a:p>
            <a:r>
              <a:rPr lang="en-US" sz="2000" dirty="0">
                <a:latin typeface="+mn-lt"/>
              </a:rPr>
              <a:t>All of the best stories and characters in literature have been carefully crafted by their authors. However, this doesn’t mean they’re perfect. Any story can be done better to reflect new ideas or reach a different audience.</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01485" y="4317600"/>
            <a:ext cx="8074025" cy="1938992"/>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What is one aspect of your book you think the author should     have written differently?</a:t>
            </a:r>
          </a:p>
          <a:p>
            <a:pPr>
              <a:lnSpc>
                <a:spcPct val="150000"/>
              </a:lnSpc>
            </a:pPr>
            <a:r>
              <a:rPr lang="en-US" sz="2000" b="1" dirty="0">
                <a:latin typeface="+mn-lt"/>
              </a:rPr>
              <a:t>C</a:t>
            </a:r>
            <a:r>
              <a:rPr lang="en-US" sz="2000" dirty="0">
                <a:latin typeface="+mn-lt"/>
              </a:rPr>
              <a:t> – Describe how the author originally wrote it.</a:t>
            </a:r>
          </a:p>
          <a:p>
            <a:pPr>
              <a:lnSpc>
                <a:spcPct val="150000"/>
              </a:lnSpc>
            </a:pPr>
            <a:r>
              <a:rPr lang="en-US" sz="2000" b="1" dirty="0">
                <a:latin typeface="+mn-lt"/>
              </a:rPr>
              <a:t>E</a:t>
            </a:r>
            <a:r>
              <a:rPr lang="en-US" sz="2000" dirty="0">
                <a:latin typeface="+mn-lt"/>
              </a:rPr>
              <a:t> –  Explain how you would write it differently and why.</a:t>
            </a:r>
            <a:endParaRPr lang="en-US" dirty="0"/>
          </a:p>
        </p:txBody>
      </p:sp>
      <p:pic>
        <p:nvPicPr>
          <p:cNvPr id="1026" name="Picture 2" descr="Image result for revision and editing">
            <a:extLst>
              <a:ext uri="{FF2B5EF4-FFF2-40B4-BE49-F238E27FC236}">
                <a16:creationId xmlns:a16="http://schemas.microsoft.com/office/drawing/2014/main" id="{AC6310BB-1ACA-405E-AD63-0F0B337B425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3933" y="1595931"/>
            <a:ext cx="3295650" cy="2636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3886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774" y="452931"/>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612774" y="1588384"/>
            <a:ext cx="4492626" cy="1938992"/>
          </a:xfrm>
          <a:prstGeom prst="rect">
            <a:avLst/>
          </a:prstGeom>
          <a:noFill/>
        </p:spPr>
        <p:txBody>
          <a:bodyPr wrap="square" rtlCol="0">
            <a:spAutoFit/>
          </a:bodyPr>
          <a:lstStyle/>
          <a:p>
            <a:r>
              <a:rPr lang="en-US" sz="2000" dirty="0">
                <a:latin typeface="+mn-lt"/>
              </a:rPr>
              <a:t>We’ve all heard this maxim: “Don’t judge a book </a:t>
            </a:r>
            <a:r>
              <a:rPr lang="en-US" sz="2000">
                <a:latin typeface="+mn-lt"/>
              </a:rPr>
              <a:t>by its </a:t>
            </a:r>
            <a:r>
              <a:rPr lang="en-US" sz="2000" dirty="0">
                <a:latin typeface="+mn-lt"/>
              </a:rPr>
              <a:t>cover.” The question begs to be asked then, Why have a book cover at all? The truth is, a cover does say quite a bit about the book inside.</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TextBox 7"/>
          <p:cNvSpPr txBox="1"/>
          <p:nvPr/>
        </p:nvSpPr>
        <p:spPr>
          <a:xfrm>
            <a:off x="612774" y="4114800"/>
            <a:ext cx="8074025" cy="2400657"/>
          </a:xfrm>
          <a:prstGeom prst="rect">
            <a:avLst/>
          </a:prstGeom>
          <a:noFill/>
        </p:spPr>
        <p:txBody>
          <a:bodyPr wrap="square" rtlCol="0">
            <a:spAutoFit/>
          </a:bodyPr>
          <a:lstStyle/>
          <a:p>
            <a:pPr>
              <a:lnSpc>
                <a:spcPct val="150000"/>
              </a:lnSpc>
            </a:pPr>
            <a:r>
              <a:rPr lang="en-US" sz="2000" b="1" dirty="0">
                <a:latin typeface="+mn-lt"/>
              </a:rPr>
              <a:t>A</a:t>
            </a:r>
            <a:r>
              <a:rPr lang="en-US" sz="2000" dirty="0">
                <a:latin typeface="+mn-lt"/>
              </a:rPr>
              <a:t> – Do you think the cover of your book adequately represents your book?</a:t>
            </a:r>
          </a:p>
          <a:p>
            <a:pPr>
              <a:lnSpc>
                <a:spcPct val="150000"/>
              </a:lnSpc>
            </a:pPr>
            <a:r>
              <a:rPr lang="en-US" sz="2000" b="1" dirty="0">
                <a:latin typeface="+mn-lt"/>
              </a:rPr>
              <a:t>C</a:t>
            </a:r>
            <a:r>
              <a:rPr lang="en-US" sz="2000" dirty="0">
                <a:latin typeface="+mn-lt"/>
              </a:rPr>
              <a:t> – Describe the book cover in detail.</a:t>
            </a:r>
          </a:p>
          <a:p>
            <a:pPr>
              <a:lnSpc>
                <a:spcPct val="150000"/>
              </a:lnSpc>
            </a:pPr>
            <a:r>
              <a:rPr lang="en-US" sz="2000" b="1" dirty="0">
                <a:latin typeface="+mn-lt"/>
              </a:rPr>
              <a:t>E</a:t>
            </a:r>
            <a:r>
              <a:rPr lang="en-US" sz="2000" dirty="0">
                <a:latin typeface="+mn-lt"/>
              </a:rPr>
              <a:t> –  Explain why the cover does or does not do a decent job expressing the story of the book.</a:t>
            </a:r>
            <a:endParaRPr lang="en-US" dirty="0"/>
          </a:p>
        </p:txBody>
      </p:sp>
      <p:pic>
        <p:nvPicPr>
          <p:cNvPr id="10" name="Picture 9">
            <a:extLst>
              <a:ext uri="{FF2B5EF4-FFF2-40B4-BE49-F238E27FC236}">
                <a16:creationId xmlns:a16="http://schemas.microsoft.com/office/drawing/2014/main" id="{76A8C5C5-D07D-436C-9EF5-0FBC4E99EE1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34000" y="1612464"/>
            <a:ext cx="3129280" cy="2346960"/>
          </a:xfrm>
          <a:prstGeom prst="rect">
            <a:avLst/>
          </a:prstGeom>
        </p:spPr>
      </p:pic>
    </p:spTree>
    <p:extLst>
      <p:ext uri="{BB962C8B-B14F-4D97-AF65-F5344CB8AC3E}">
        <p14:creationId xmlns:p14="http://schemas.microsoft.com/office/powerpoint/2010/main" val="3342812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8320" y="1802674"/>
            <a:ext cx="4158929" cy="2862322"/>
          </a:xfrm>
          <a:prstGeom prst="rect">
            <a:avLst/>
          </a:prstGeom>
          <a:noFill/>
        </p:spPr>
        <p:txBody>
          <a:bodyPr wrap="square" rtlCol="0">
            <a:spAutoFit/>
          </a:bodyPr>
          <a:lstStyle/>
          <a:p>
            <a:r>
              <a:rPr lang="en-US" sz="2000" dirty="0">
                <a:latin typeface="+mn-lt"/>
              </a:rPr>
              <a:t>For this response, think of a specific sensation of </a:t>
            </a:r>
            <a:r>
              <a:rPr lang="en-US" sz="2000" b="1" i="1" dirty="0">
                <a:latin typeface="+mn-lt"/>
              </a:rPr>
              <a:t>touch </a:t>
            </a:r>
            <a:r>
              <a:rPr lang="en-US" sz="2000" dirty="0">
                <a:latin typeface="+mn-lt"/>
              </a:rPr>
              <a:t>associated with your book. This could be something a character physically feels, or </a:t>
            </a:r>
            <a:r>
              <a:rPr lang="en-US" sz="2000" i="1" dirty="0">
                <a:latin typeface="+mn-lt"/>
              </a:rPr>
              <a:t>would</a:t>
            </a:r>
            <a:r>
              <a:rPr lang="en-US" sz="2000" dirty="0">
                <a:latin typeface="+mn-lt"/>
              </a:rPr>
              <a:t> feel, in their environment. Or perhaps it’s something they </a:t>
            </a:r>
            <a:r>
              <a:rPr lang="en-US" sz="2000" i="1" dirty="0">
                <a:latin typeface="+mn-lt"/>
              </a:rPr>
              <a:t>wish</a:t>
            </a:r>
            <a:r>
              <a:rPr lang="en-US" sz="2000" dirty="0">
                <a:latin typeface="+mn-lt"/>
              </a:rPr>
              <a:t> they could touch.</a:t>
            </a: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65175" y="4419600"/>
            <a:ext cx="7840720" cy="1877437"/>
          </a:xfrm>
          <a:prstGeom prst="rect">
            <a:avLst/>
          </a:prstGeom>
          <a:noFill/>
        </p:spPr>
        <p:txBody>
          <a:bodyPr wrap="square" rtlCol="0">
            <a:spAutoFit/>
          </a:bodyPr>
          <a:lstStyle/>
          <a:p>
            <a:r>
              <a:rPr lang="en-US" sz="2000" b="1" dirty="0">
                <a:latin typeface="+mn-lt"/>
              </a:rPr>
              <a:t>A</a:t>
            </a:r>
            <a:r>
              <a:rPr lang="en-US" sz="2000" dirty="0">
                <a:latin typeface="+mn-lt"/>
              </a:rPr>
              <a:t> – What’s the touch in your book?</a:t>
            </a:r>
          </a:p>
          <a:p>
            <a:endParaRPr lang="en-US" sz="800" dirty="0">
              <a:latin typeface="+mn-lt"/>
            </a:endParaRPr>
          </a:p>
          <a:p>
            <a:r>
              <a:rPr lang="en-US" sz="2000" b="1" dirty="0">
                <a:latin typeface="+mn-lt"/>
              </a:rPr>
              <a:t>C</a:t>
            </a:r>
            <a:r>
              <a:rPr lang="en-US" sz="2000" dirty="0">
                <a:latin typeface="+mn-lt"/>
              </a:rPr>
              <a:t> – Provide some more details about the object or person      being touched.</a:t>
            </a:r>
          </a:p>
          <a:p>
            <a:endParaRPr lang="en-US" sz="800" dirty="0">
              <a:latin typeface="+mn-lt"/>
            </a:endParaRPr>
          </a:p>
          <a:p>
            <a:r>
              <a:rPr lang="en-US" sz="2000" b="1" dirty="0">
                <a:latin typeface="+mn-lt"/>
              </a:rPr>
              <a:t>E</a:t>
            </a:r>
            <a:r>
              <a:rPr lang="en-US" sz="2000" dirty="0">
                <a:latin typeface="+mn-lt"/>
              </a:rPr>
              <a:t> –  Explain the significance of the touch for the characters or story.</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2" name="Picture 2" descr="http://www.worldwhiteweb.net/images/hands/human-hand-fron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81600" y="1752600"/>
            <a:ext cx="3279775" cy="23433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103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4071" y="1983908"/>
            <a:ext cx="4387529" cy="2554545"/>
          </a:xfrm>
          <a:prstGeom prst="rect">
            <a:avLst/>
          </a:prstGeom>
          <a:noFill/>
        </p:spPr>
        <p:txBody>
          <a:bodyPr wrap="square" rtlCol="0">
            <a:spAutoFit/>
          </a:bodyPr>
          <a:lstStyle/>
          <a:p>
            <a:r>
              <a:rPr lang="en-US" sz="2000" dirty="0">
                <a:latin typeface="+mn-lt"/>
              </a:rPr>
              <a:t>For this response, think of a specific </a:t>
            </a:r>
            <a:r>
              <a:rPr lang="en-US" sz="2000" b="1" i="1" dirty="0">
                <a:latin typeface="+mn-lt"/>
              </a:rPr>
              <a:t>smell </a:t>
            </a:r>
            <a:r>
              <a:rPr lang="en-US" sz="2000" dirty="0">
                <a:latin typeface="+mn-lt"/>
              </a:rPr>
              <a:t>associated with your book. Again, this could be something a character physically smells, or </a:t>
            </a:r>
            <a:r>
              <a:rPr lang="en-US" sz="2000" i="1" dirty="0">
                <a:latin typeface="+mn-lt"/>
              </a:rPr>
              <a:t>would</a:t>
            </a:r>
            <a:r>
              <a:rPr lang="en-US" sz="2000" dirty="0">
                <a:latin typeface="+mn-lt"/>
              </a:rPr>
              <a:t> smell, in their environment. Or perhaps it’s something they </a:t>
            </a:r>
            <a:r>
              <a:rPr lang="en-US" sz="2000" i="1" dirty="0">
                <a:latin typeface="+mn-lt"/>
              </a:rPr>
              <a:t>wish</a:t>
            </a:r>
            <a:r>
              <a:rPr lang="en-US" sz="2000" dirty="0">
                <a:latin typeface="+mn-lt"/>
              </a:rPr>
              <a:t> they could smell.</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65175" y="4617361"/>
            <a:ext cx="7840720" cy="1877437"/>
          </a:xfrm>
          <a:prstGeom prst="rect">
            <a:avLst/>
          </a:prstGeom>
          <a:noFill/>
        </p:spPr>
        <p:txBody>
          <a:bodyPr wrap="square" rtlCol="0">
            <a:spAutoFit/>
          </a:bodyPr>
          <a:lstStyle/>
          <a:p>
            <a:r>
              <a:rPr lang="en-US" sz="2000" b="1" dirty="0">
                <a:latin typeface="+mn-lt"/>
              </a:rPr>
              <a:t>A</a:t>
            </a:r>
            <a:r>
              <a:rPr lang="en-US" sz="2000" dirty="0">
                <a:latin typeface="+mn-lt"/>
              </a:rPr>
              <a:t> – What’s the smell in your book?</a:t>
            </a:r>
          </a:p>
          <a:p>
            <a:endParaRPr lang="en-US" sz="800" dirty="0">
              <a:latin typeface="+mn-lt"/>
            </a:endParaRPr>
          </a:p>
          <a:p>
            <a:r>
              <a:rPr lang="en-US" sz="2000" b="1" dirty="0">
                <a:latin typeface="+mn-lt"/>
              </a:rPr>
              <a:t>C</a:t>
            </a:r>
            <a:r>
              <a:rPr lang="en-US" sz="2000" dirty="0">
                <a:latin typeface="+mn-lt"/>
              </a:rPr>
              <a:t> – Provide some more details about the object or person    being smelled.</a:t>
            </a:r>
          </a:p>
          <a:p>
            <a:endParaRPr lang="en-US" sz="800" dirty="0">
              <a:latin typeface="+mn-lt"/>
            </a:endParaRPr>
          </a:p>
          <a:p>
            <a:r>
              <a:rPr lang="en-US" sz="2000" b="1" dirty="0">
                <a:latin typeface="+mn-lt"/>
              </a:rPr>
              <a:t>E</a:t>
            </a:r>
            <a:r>
              <a:rPr lang="en-US" sz="2000" dirty="0">
                <a:latin typeface="+mn-lt"/>
              </a:rPr>
              <a:t> –  Explain the significance of the smell for the characters or story.</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2050" name="Picture 2" descr="http://www.israel21c.org/wp-content/uploads/2013/01/shutterstock_52005736-e135823793698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51251"/>
            <a:ext cx="3461900" cy="21372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23166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4071" y="1983908"/>
            <a:ext cx="5073329" cy="3170099"/>
          </a:xfrm>
          <a:prstGeom prst="rect">
            <a:avLst/>
          </a:prstGeom>
          <a:noFill/>
        </p:spPr>
        <p:txBody>
          <a:bodyPr wrap="square" rtlCol="0">
            <a:spAutoFit/>
          </a:bodyPr>
          <a:lstStyle/>
          <a:p>
            <a:r>
              <a:rPr lang="en-US" sz="2000" dirty="0">
                <a:latin typeface="+mn-lt"/>
              </a:rPr>
              <a:t>For this response, think of a specific </a:t>
            </a:r>
            <a:r>
              <a:rPr lang="en-US" sz="2000" b="1" i="1" dirty="0">
                <a:latin typeface="+mn-lt"/>
              </a:rPr>
              <a:t>taste </a:t>
            </a:r>
            <a:r>
              <a:rPr lang="en-US" sz="2000" dirty="0">
                <a:latin typeface="+mn-lt"/>
              </a:rPr>
              <a:t>associated with your book. Again, this could be something a character physically tastes, or </a:t>
            </a:r>
            <a:r>
              <a:rPr lang="en-US" sz="2000" i="1" dirty="0">
                <a:latin typeface="+mn-lt"/>
              </a:rPr>
              <a:t>would</a:t>
            </a:r>
            <a:r>
              <a:rPr lang="en-US" sz="2000" dirty="0">
                <a:latin typeface="+mn-lt"/>
              </a:rPr>
              <a:t> taste, in their environment. Or perhaps it’s something they </a:t>
            </a:r>
            <a:r>
              <a:rPr lang="en-US" sz="2000" i="1" dirty="0">
                <a:latin typeface="+mn-lt"/>
              </a:rPr>
              <a:t>wish</a:t>
            </a:r>
            <a:r>
              <a:rPr lang="en-US" sz="2000" dirty="0">
                <a:latin typeface="+mn-lt"/>
              </a:rPr>
              <a:t> they could taste.</a:t>
            </a:r>
          </a:p>
          <a:p>
            <a:endParaRPr lang="en-US" sz="2000" dirty="0">
              <a:latin typeface="+mn-lt"/>
            </a:endParaRPr>
          </a:p>
          <a:p>
            <a:endParaRPr lang="en-US" sz="2000" dirty="0">
              <a:latin typeface="+mn-lt"/>
            </a:endParaRPr>
          </a:p>
          <a:p>
            <a:r>
              <a:rPr lang="en-US" sz="2000" b="1" dirty="0">
                <a:latin typeface="+mn-lt"/>
              </a:rPr>
              <a:t>A</a:t>
            </a:r>
            <a:r>
              <a:rPr lang="en-US" sz="2000" dirty="0">
                <a:latin typeface="+mn-lt"/>
              </a:rPr>
              <a:t> – What’s the taste in your book?</a:t>
            </a:r>
          </a:p>
          <a:p>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94071" y="4876800"/>
            <a:ext cx="7840720" cy="1138773"/>
          </a:xfrm>
          <a:prstGeom prst="rect">
            <a:avLst/>
          </a:prstGeom>
          <a:noFill/>
        </p:spPr>
        <p:txBody>
          <a:bodyPr wrap="square" rtlCol="0">
            <a:spAutoFit/>
          </a:bodyPr>
          <a:lstStyle/>
          <a:p>
            <a:r>
              <a:rPr lang="en-US" sz="2000" b="1" dirty="0">
                <a:latin typeface="+mn-lt"/>
              </a:rPr>
              <a:t>C</a:t>
            </a:r>
            <a:r>
              <a:rPr lang="en-US" sz="2000" dirty="0">
                <a:latin typeface="+mn-lt"/>
              </a:rPr>
              <a:t> – Provide some more details about the thing being tasted.</a:t>
            </a:r>
          </a:p>
          <a:p>
            <a:endParaRPr lang="en-US" sz="800" dirty="0">
              <a:latin typeface="+mn-lt"/>
            </a:endParaRPr>
          </a:p>
          <a:p>
            <a:r>
              <a:rPr lang="en-US" sz="2000" b="1" dirty="0">
                <a:latin typeface="+mn-lt"/>
              </a:rPr>
              <a:t>E</a:t>
            </a:r>
            <a:r>
              <a:rPr lang="en-US" sz="2000" dirty="0">
                <a:latin typeface="+mn-lt"/>
              </a:rPr>
              <a:t> –  Explain the significance of the taste for the characters or story.</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4" name="Picture 2" descr="http://www.abc.net.au/reslib/201105/r774362_66158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43600" y="1918100"/>
            <a:ext cx="2362200" cy="27931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86596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794071" y="1864851"/>
            <a:ext cx="4082729" cy="2862322"/>
          </a:xfrm>
          <a:prstGeom prst="rect">
            <a:avLst/>
          </a:prstGeom>
          <a:noFill/>
        </p:spPr>
        <p:txBody>
          <a:bodyPr wrap="square" rtlCol="0">
            <a:spAutoFit/>
          </a:bodyPr>
          <a:lstStyle/>
          <a:p>
            <a:r>
              <a:rPr lang="en-US" sz="2000" dirty="0">
                <a:latin typeface="+mn-lt"/>
              </a:rPr>
              <a:t>For our writing responses today, I want you to quickly scan the pages you just read. Find what you believe to be the single best sentence. It could be short, long, simple or not. It could be description or dialogue. Pick something you felt was written well.</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TextBox 12"/>
          <p:cNvSpPr txBox="1"/>
          <p:nvPr/>
        </p:nvSpPr>
        <p:spPr>
          <a:xfrm>
            <a:off x="794071" y="4727173"/>
            <a:ext cx="7840720" cy="1877437"/>
          </a:xfrm>
          <a:prstGeom prst="rect">
            <a:avLst/>
          </a:prstGeom>
          <a:noFill/>
        </p:spPr>
        <p:txBody>
          <a:bodyPr wrap="square" rtlCol="0">
            <a:spAutoFit/>
          </a:bodyPr>
          <a:lstStyle/>
          <a:p>
            <a:r>
              <a:rPr lang="en-US" sz="2000" b="1" dirty="0">
                <a:latin typeface="+mn-lt"/>
              </a:rPr>
              <a:t>A</a:t>
            </a:r>
            <a:r>
              <a:rPr lang="en-US" sz="2000" dirty="0">
                <a:latin typeface="+mn-lt"/>
              </a:rPr>
              <a:t> – First, what’s happening in the story where the sentence takes place? </a:t>
            </a:r>
          </a:p>
          <a:p>
            <a:endParaRPr lang="en-US" sz="800" dirty="0">
              <a:latin typeface="+mn-lt"/>
            </a:endParaRPr>
          </a:p>
          <a:p>
            <a:r>
              <a:rPr lang="en-US" sz="2000" b="1" dirty="0">
                <a:latin typeface="+mn-lt"/>
              </a:rPr>
              <a:t>C</a:t>
            </a:r>
            <a:r>
              <a:rPr lang="en-US" sz="2000" dirty="0">
                <a:latin typeface="+mn-lt"/>
              </a:rPr>
              <a:t> – Then, write the sentence (or part) itself. </a:t>
            </a:r>
          </a:p>
          <a:p>
            <a:endParaRPr lang="en-US" sz="800" dirty="0">
              <a:latin typeface="+mn-lt"/>
            </a:endParaRPr>
          </a:p>
          <a:p>
            <a:r>
              <a:rPr lang="en-US" sz="2000" b="1" dirty="0">
                <a:latin typeface="+mn-lt"/>
              </a:rPr>
              <a:t>E</a:t>
            </a:r>
            <a:r>
              <a:rPr lang="en-US" sz="2000" dirty="0">
                <a:latin typeface="+mn-lt"/>
              </a:rPr>
              <a:t> – Finally, explain why you believe that sentence was the best one. </a:t>
            </a:r>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9218" name="Picture 2" descr="http://cdn.someecards.com/someecards/usercards/you-were-the-best-english-teacher-that-i-could-have-ever-learned-proper-sentence-structure-from-bdf2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864851"/>
            <a:ext cx="3681792" cy="25772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77309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8" y="1829106"/>
            <a:ext cx="3926081" cy="2985433"/>
          </a:xfrm>
          <a:prstGeom prst="rect">
            <a:avLst/>
          </a:prstGeom>
          <a:noFill/>
        </p:spPr>
        <p:txBody>
          <a:bodyPr wrap="square" rtlCol="0">
            <a:spAutoFit/>
          </a:bodyPr>
          <a:lstStyle/>
          <a:p>
            <a:r>
              <a:rPr lang="en-US" sz="2000" dirty="0">
                <a:latin typeface="+mn-lt"/>
              </a:rPr>
              <a:t>If you could be a character in the book you’re reading, would you? Why or why not?</a:t>
            </a:r>
          </a:p>
          <a:p>
            <a:endParaRPr lang="en-US" sz="2800" dirty="0">
              <a:latin typeface="+mn-lt"/>
            </a:endParaRPr>
          </a:p>
          <a:p>
            <a:pPr lvl="0"/>
            <a:r>
              <a:rPr lang="en-US" sz="2000" b="1" dirty="0">
                <a:latin typeface="+mn-lt"/>
              </a:rPr>
              <a:t>A –</a:t>
            </a:r>
            <a:r>
              <a:rPr lang="en-US" sz="2000" dirty="0">
                <a:latin typeface="+mn-lt"/>
              </a:rPr>
              <a:t> First, identify the character. Which part of the book would you, or would you not, want to be in? </a:t>
            </a:r>
          </a:p>
          <a:p>
            <a:pPr lvl="0"/>
            <a:endParaRPr lang="en-US" sz="2000" dirty="0">
              <a:latin typeface="+mn-lt"/>
            </a:endParaRP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TextBox 8"/>
          <p:cNvSpPr txBox="1"/>
          <p:nvPr/>
        </p:nvSpPr>
        <p:spPr>
          <a:xfrm>
            <a:off x="845088" y="4648200"/>
            <a:ext cx="7769225" cy="1631216"/>
          </a:xfrm>
          <a:prstGeom prst="rect">
            <a:avLst/>
          </a:prstGeom>
          <a:noFill/>
        </p:spPr>
        <p:txBody>
          <a:bodyPr wrap="square" rtlCol="0">
            <a:spAutoFit/>
          </a:bodyPr>
          <a:lstStyle/>
          <a:p>
            <a:r>
              <a:rPr lang="en-US" sz="2000" b="1" dirty="0">
                <a:latin typeface="+mn-lt"/>
              </a:rPr>
              <a:t>C - </a:t>
            </a:r>
            <a:r>
              <a:rPr lang="en-US" sz="2000" dirty="0">
                <a:latin typeface="+mn-lt"/>
              </a:rPr>
              <a:t>Give an example of how you would affect the characters or plot.</a:t>
            </a:r>
          </a:p>
          <a:p>
            <a:endParaRPr lang="en-US" sz="2000" dirty="0">
              <a:latin typeface="+mn-lt"/>
            </a:endParaRPr>
          </a:p>
          <a:p>
            <a:r>
              <a:rPr lang="en-US" sz="2000" b="1" dirty="0">
                <a:latin typeface="+mn-lt"/>
              </a:rPr>
              <a:t>E - </a:t>
            </a:r>
            <a:r>
              <a:rPr lang="en-US" sz="2000" dirty="0">
                <a:latin typeface="+mn-lt"/>
              </a:rPr>
              <a:t>Finally, explain why that part of the story does or does not    appeal to you.</a:t>
            </a:r>
          </a:p>
        </p:txBody>
      </p:sp>
      <p:pic>
        <p:nvPicPr>
          <p:cNvPr id="8" name="Picture 2" descr="http://blueheronbooks.com/wp-content/uploads/2012/07/book-art-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8363" y="1856402"/>
            <a:ext cx="3574612" cy="27155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0741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98320" y="762000"/>
            <a:ext cx="7024687" cy="1143000"/>
          </a:xfrm>
        </p:spPr>
        <p:txBody>
          <a:bodyPr/>
          <a:lstStyle/>
          <a:p>
            <a:r>
              <a:rPr lang="en-US" dirty="0"/>
              <a:t>Responses to Literature …</a:t>
            </a:r>
          </a:p>
        </p:txBody>
      </p:sp>
      <p:sp>
        <p:nvSpPr>
          <p:cNvPr id="3" name="AutoShape 2" descr="https://encrypted-tbn0.gstatic.com/images?q=tbn:ANd9GcSbiuFZBLnsk0rqZFIaWdIcj7A071JVmZEXy7MwCOFZqDWpb4m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p:cNvSpPr txBox="1"/>
          <p:nvPr/>
        </p:nvSpPr>
        <p:spPr>
          <a:xfrm>
            <a:off x="845088" y="1829106"/>
            <a:ext cx="3926081" cy="2862322"/>
          </a:xfrm>
          <a:prstGeom prst="rect">
            <a:avLst/>
          </a:prstGeom>
          <a:noFill/>
        </p:spPr>
        <p:txBody>
          <a:bodyPr wrap="square" rtlCol="0">
            <a:spAutoFit/>
          </a:bodyPr>
          <a:lstStyle/>
          <a:p>
            <a:r>
              <a:rPr lang="en-US" sz="2000" dirty="0">
                <a:latin typeface="+mn-lt"/>
              </a:rPr>
              <a:t>In the pages you just read, find the single most interesting sentence (or part of one if it’s long). Use the guide below to complete your response.</a:t>
            </a:r>
          </a:p>
          <a:p>
            <a:endParaRPr lang="en-US" sz="2000" dirty="0">
              <a:latin typeface="+mn-lt"/>
            </a:endParaRPr>
          </a:p>
          <a:p>
            <a:pPr lvl="0"/>
            <a:r>
              <a:rPr lang="en-US" sz="2000" b="1" dirty="0">
                <a:latin typeface="+mn-lt"/>
              </a:rPr>
              <a:t>A -</a:t>
            </a:r>
            <a:r>
              <a:rPr lang="en-US" sz="2000" dirty="0">
                <a:latin typeface="+mn-lt"/>
              </a:rPr>
              <a:t> What’s happening in the story where the sentence is found?</a:t>
            </a:r>
          </a:p>
        </p:txBody>
      </p:sp>
      <p:sp>
        <p:nvSpPr>
          <p:cNvPr id="5" name="AutoShape 2" descr="Image result for three reason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6" name="AutoShape 4" descr="Image result for three reasons"/>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2"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4" name="AutoShape 4" descr="data:image/jpeg;base64,/9j/4AAQSkZJRgABAQAAAQABAAD/2wCEAAkGBxMTEhUSEhMWFRUVFxgYGBcXFxcXFhcYFxcYFxcYGBUYHSggGBolHRUYITEhJSkrLi4uFx8zODMtNygtLisBCgoKDg0OGhAQGy0mICUtKy0tLS0tLS0tLS0tLS0tLS0tLS0tLS0tLS0tLS0tLS0tLS0tLS0tLS0tLS0tLS0tLf/AABEIAJsBRQMBIgACEQEDEQH/xAAcAAABBQEBAQAAAAAAAAAAAAAEAAIDBQYBBwj/xAA+EAABAwIDBAgEBQIEBwAAAAABAAIRAwQhMUEFElFhBhNxgZGhsfAiMsHRB0JS4fEjchQVkqIkM0Nic4LC/8QAGQEAAwEBAQAAAAAAAAAAAAAAAQIDAAQF/8QAIREAAgIDAQEAAgMAAAAAAAAAAAECEQMhMRJBBDIiUWH/2gAMAwEAAhEDEQA/APcEkkljCSSSWMJJJJYwlBcVIwUr3wJKr3PJxzlJN/B4RscXoWtVXa9cBAdYXENGZMBSb+HZjh9ZbbHBIc86mB2DPz9FNc3HBQmoAAxvytETxQ9d+CZulSI+fUvTIri5hZ/aF+BmptrVcJaceHHsWOvr7PensUZSO7DBdJNp7VOTczkidl03NbJMudiVVWNHE1H5nLkOCV9tgMGeHvJDhbp3pZfilReS7QrxqjUklxzP8j0Wy6TirXplxlrRiBqe37LD0jB8fMR9VbEqTOD8uTbS+BVN8HDJFUKm6ZOhwHkg6ZRLNOf0H7p2QQQTA7APE49+J8k6gcZ1UHWeH7R77VJRJyGpiErCaHZoEjWNOHHvW12VZQA456cll+jlkTBz9FvrS3gQpSZ0Y0dZAEJVAR78fRP6ndInM5p72aKbLrQfs58oi4qxkhbPBuGaiq1o1xRSJvpHeVoGJx8VUtvDOJ9/VP2leCIGPOfRUtWs45MBJ4gx4fRMKzQ/5yWAYzPP3out6YhoMY8sh/qWTq7LrVB8RLZzjAx9uWCBr7Bc2CCT25+KahbZt6XS0OIkZ6iftj+/ar7Z22g6BOk938rye2tajIGJx+2KvbOu5memX1980GhkesU64cJC7v4rMbBvC4Dl7wA+pVu66A1RTA1RaU78MewHJ0jywV2sL0dt6lzcdc4f0aZJBP5nDIDkNVuleHDjyV6EkkknJiSSSWMJJJJYwkkkljCSSUdeqGtJ9zosYHu6kndGmaHmFHv+JTKtbBc7lbOuMKVEN64HNAWJPWEaNGJ5nTw9VJVuBMKK2uIEnXFTvZ1RX8aLV9ZV17eYFR170QqO+v5WcgRgRbSu8yTgs1c0nE9aRlkOXHtR1Z++ZPyjzQW0r9rWnyHFJZZIrbna2O6SZ/SM/wCErazLjvvz0Gg/dR2FoBNSpAJxP0CNr3BDZDHkDUNcR4gJqoptlX0pugyi4cl5sCrnpNtfrnboyBx7VVNp4SrwVLZ5ueXqVL4PBU5dEIZhUjymJhRHp54K02Tbbzhgqqi2THvH2Atx0R2ZvkOjLRIxoq2arYlhDQYV7TbouW1MABcqToos64okLcp9yk6YPvsTA7DmmmvGPqgFkta43G8/fvuVI64LjAmRhOqbcVy8nOO8+ilo0w0e/VEWh1OwE/EPqp+qY3HABAX+12UhLnfUrIv21Uu6nV0s5wAdu4f3Z+CZW+Cyaj+xuKu0qeUjBB1qzXZLMXnR65pt6x9NsDUPeSO0qXZZcCJJjvMcpiFpJoMJRlwuzgg6zp1U1+/KEDvpf9H1w1nQ9pMiSrvadD4mUy4DrHbsnDt8lSdD6+67tW/baMe5rs4yPamx70SztxVlnZ0GsY1jPlaAB3KZNptgQnLrPOEkkksYSSSSxhJJJLGEkkksYSq7ypvO5DL7o26rRhqUE5qnN/CuNbsEqtdwQF1VIGRVu58IK5AccVGR1wZS7xMA5uPgNVbOoNc3dPcdQq94HWl36RHfn9kW2ulRWVso9sg0vpwP2WZubnEhx98FrNr3AIgieHbosRtVhaHEY4w3tOHqkZWP+kd5fQI8ANUB1NRz2mJcchODBxKkbR6tu+/4nn15cAjtlAt+J2ZxJ4IrRVL0X+xNk0mQ546x+cuy7mq6vdpU2Nl5a0DUmFkLrbECGf6j9AsptW4fUMucT3pk2FqJedIGWN4HBgBqAfOBDu0HVec1bIhpkZGPA4rV7BtiC55wER9VNd2e9SmMTvHuM/QLKVEs2JNWjz9rcfFSOGXajbu13MDpjPh9yg405j6q6dnnSjQbsylvOn3JK9V6MW8NEYDkvN9is+IwNZ8sV6d0cPw5+wpzZTGi/ZGajrZYKRrhqo3tKkdVAnXkIe8rSE+6pxqgHDDsQAyOmIMzn3eCg2jtLcbxJy+5RLmquvtkvfiNEVsHww+2qtWs50k7oE83cO6QoejN/VaSAIYMZjIggj4s9F6Jb7Bt6oAqOfScNWgOH/s05jvRuzugbGuO9XpvpyCQAWzGMGScOxXjKtI5Z43ds2Wzz11rTdUGLmNcRoCWiVgtqbPFvU3gC6m5xA3QSW8iBovRmFrWRvtAyEZ9wQJtaZxDZ5nEz9EuR+in40fC2ZanswvAPLJTDYRc3LELX0LCTMZIsUBBj2Uq4O3bsx+yLB1N2K3+zXy0BU9WhGJhcoX+4Rigv4sfIvcaRrKVXQ/yplUULoOHNWVCrI56rpjKzzZ43ElSSSTkxJJJLGEkkksYS4Suoa9fhu8fRBukFK2B7+84u9xom1Kia98IK4uFztnZDGSV6qBr3YAJJyCCuLslBXFvVqtIpiYxPMcFJs6oQS6Pp3WZ44pjrtU1SuWGCDwIOBaeBQ9xfgu3AcdeXLtS+i/ks7i53yY09VSXrS4j9LPVSVbiPgbmfIcUQaIbTjksv7NVGVbcGpWdnDDujtzP0VjdXOAYM9VW7KG7UqN4OnuIlEWlPeeSeKZIv8SQ6sABjwVHd7Qb+RvefsrXbsg7mUrPvtic09EX00mxn/0RvayT3olrw7DQYD0Q2wrN9RgA+RognieCs2We6VNhbXDKdJLXAOGmHis91OPvTP6Le7YtgWkHXDxz9FljZHHDXyxHpKpB6OPNDdoba/CcNY+x8ivQujvyDDgeSxIpZSIxj0+3mt5sr5YyjQLSBjjsumvU5QTasIlr5SFmjj6E4qIWhR1AKwpUuSwjM4bKDJCPt6QnEBXztnhzVXVtluadVqaFtMGr2NJwmIPJC/4WMArClaDWVY29sNAPX1RNdFVb25VnSpAYnNGigBiu29tvOmMB4IpC+9EtvDWyc0xpa4EDPgpro4Qqlpgwi9Agr2T1lVV8z7CtHvlDPb2IFYuhWbzgr20r5FUlFhCtLWmQE0NE8tNF4x0iV1BW1WDByKNXSnZ58o0xJJJIiiSSSWMNe8ASVXPJcZ4p95Wk7ugz7UwOClNlsca2MdaTqgrqwnCUe+ooG44qbo6IuQPQ2cwYzJRNnahpMa4rgcmtugDil0hn6aKTaluw1DvNBIMYhZXbGwg5zzRhj8x+k4aj6rU7Zrt6wkHQKua2Xb3FR+nVG6RjtmUy1xD53wYdOcjire4qfCrbbGxhUb1jBu1AM8t6NHffRYa/2sWt3R85kAHMHWexFlY1JFZTuovHAfKQB3jH6q6oU92phqqP/ClrQ/MgyefFaFo32NqMxjHuTForQJ0goneB5LOXmC9AZRbcU8PmHqsxtTZbgPlPgnTTRJqmXH4e1v6T2H9cjvA+yt71kOWG2DtI0HEaOwPIrY1qkkYzISSErdgG02fCVQWbQ6eUDxkfdaG9PwlU9jS+Nw4/ytF6EmtkNW3yOsjHSeBWq2T8g0VJWOI4EY/T6+CubV4DcEWwJbLAngpqdQ8UB1qe2pokGaLShWVrbVcsVnG1EXRuYRsRo2FrXCsWbrgslbXqs6F/JzVIyIZMV8Lh9s3guNpADAIe3uieYUlS40T2iPiV0J1NPYICgY7HipXv7FkFp8Iq/NVVwQCrSscFQ7Rq6JJFsZKLkBQPe4nAe+1Q2VOTJK0FuGxBg81kikv4lTQrOBxVlRuiFytRbxUbHNam4K6fwsaLyc1ZWtaRGoVHTu2DVF2tf4mxqYTxlRDLjtFykuBJWOIym3vxAs7aWh/WvH5acEA83ZBYat+It1dVqdClFBtR7W/Di+CcfiOWHALzGrX4FaD8OqXWX9KcQwOf4NIHmQmSF6z3O2GCLaeAQVN8YIhjlytnckExgonkAJj7jBVl1fjJLKSQ8MTYaTgqi/rQZTv8xEQgqlQPIkwAZKk5HVCDj0BIL3me/wCysKWGXvvU9tZb/wAUQ3ngT3cETWplowA7kEqHck3QBe1t1srynpG0f4wvggFrZMGJxnHshegbXvw1rt4wGgk8gBKzXRZhqDfcPm+LHnilTt2VUfIHaFjhEg8lPZjqHwfkdly5LcU9k03D46bXdoBVTtrozTLT1bnsOkGW+DphPsLyqwRh3R1lPKZKsBcMqth0LI2laozepPJMfmGE9oRTKg1cUdgcovhJf7KotO8O1RsuZICnc5pzIACpK1401fhMgeCDVi+q6W106RAVQx8HA4gnvkEhE1a2GHCEC4wd46QPL+UYoTIwgVhugzlGfb9vRXlsZAjshZlgggASJHr+60Vo7sxRZKL2FOTmA5A5rhKa7DFKUuyYPwXaVQ6KNxSA5rUK2HUrgyjqFydMOSpGOxRFKsCigM0lveEao2i8nEqgtasKzt62BTCsuGPCeKmKrqdSFL1vFNYtEtxVELN7dqFrd8Tgrrfkwo9o2AqUy06hDo0XRnLPaZwy98laN2yBrj5LC3lCtQcWxI0IzQV1Xe4bpkA58+R5LUyspQNfedLaUkda0kaAz6Ien0ga8w2q0Hg47s97oWJZagHAeAXpX4d9GKdWm6tWG8A7dDdJABJJ7wm8bohLMoqwRlarOIPI6eOq2/Re0qR1lQQPyg5nnCt7bZ1KmAGU2tjKBkjGhUjip2zly/kucfKR0JJJKpynx6ai9A/B+nvXFV/6KYbl+t0//C86letfg9QIoVan6qgHc0fdxTSembGrkj0qnEKdhhRUhxUoaCuVnaghjgdENd2THiHNlS0gBkFK5Bq1s1uL0Za86PH8lRw5GCpdl7J3TLzvRlOSuqq5bUt6cYCkopPR0PLJx2we5uiMGNLzwb9eAQNyy6eQxrWUwc3E7xA/tGvetHSptaMBCj1JTOF9ZOOauIwvSnoOK9I02VajXuiXGC0icQ5sDAjhCVj0cq24Abu1AOHwnwOHmtvUUe4l8apFY55J2yjt7qPhe0sPMYeORXbymCFa1qQ4SNQUPVtmgfDh6IpMZzT2jzfaNpu1XGMDA78SgXiFsNpWe8ypxBB8AVk6wwTpaI+rkyrumSqx7d0q3rBA3NNEeyShXRTHA5iZxVS0kFHW70jQ/qywa0ERCKov3cIQVJ/vginMyjVANWGh+q7PDzUAbB5Z9qc86rAsIY/SPJO3kO1/L3MqRrh/EI0K2SF3v+F1pxTCJyK63hCBkw6i5WFtWjNVLXaIhlRYNl2ythMpwuffFVjHp9N+sogL6zIiTmUQ+oPcesqmo3fLJcqbQwzw46c8fomSElRHtWgHaKirbOxwHlCtn3bdDnlx95KEuLsp9Pf7pybdmdq7OhxgQvTvw/pxZjm9/jgPossyxlskyTK2nRK3LLeDlvEjsw+spoPZHMn5LoJy4F1VOYSSSSxj41Dl7n+GVDdsaX/cXO8XH6BeFBfRnRKiGWlBnCkzzbK0/wBRsXTQ08lM0IdjlM16gzqRK1qeog5PBwQM0D1wlZOieadWaommFPjKrcaLIKMpzHyAUxyoc6REV0BdNNOhCilkNVqFqNge/co54Qr0GPB6KKBvPHGB6rFbTt9yo5h4yOwrRXF/uXzrd2AfSa9h4kOc1w7ob4qHbtn1jd8fM3zCp5uCZBzrKzGVWoSsEfUKFrU5SnSV9VuqktynuZxUMQUGjRlssKbtSjqNYc1WUXIuhUSNFlIsWk6lSAcPeijonBTADMoGZFvEKRjh68115xUbuHApkSZMHyIzPvNIGDoE1rojuTg7U6rGH0yTjCKY+M0O0cvPJT026lAYKppzqhBGOHvHgoesjvQ1WoMCPvhxTJE5yCbm8IGEzp7KAddE4aThzn1UdWqD8x7NFWXm36VERMngBvH9u9MKk2aa2pQJqGAMcUn7WAO7QaXOOseg1WBqbfr1TFOnHAu+I+GQ81abGp1i6ajycZgQAI5DDvR8/wBl1CkehbG6NXdV7XVyadPUYBxHAN0716GymAAAIAEAcguUCd1pOcCe2MU9VjFI83JklN7EkkkmJiSSSWMfGdBskDiQPEr6WsG7rWt4ADwC+atnY1aY4vYP9wX0vTyWycQ+L6HMUraiGY7BStK52dUQxr05iiY1SNQCxtVRvbgpSm1MkrQyY+1fopao1QjDEHgit5GPBJKnZ0FdKaxOKYT6RvKFquU1VyFq5oMrFUeRfixtE29/Z1mn5Wun+3ebK2ltcioxtRpkOErzf8dH/wDE0BwpO83n7I38Ltub9LqXHFmXYrQ/U5M37stukNhunrG/Kc+RVEXL0KvRkQRIOYWS2tsQsl1PFvDUfsllEriy/GUrmlJ1MELuKe0SkLtAzDGaMa7VRPpyuNkYHxQGUv7LGlUJ1RbX4KspHgjN6c9Nf2StDqQUDj3eCe8lDsI44aKdjfZWN0TMffantMnH3+/2XZEdvmmkxposB6JmuxU/WcvFCtqDNdq3PctQraJKlYHMeevBDXFY4tbE6cpSAnQp7d1MxIqzNXexajnS+o5/aTHHIYBdttnAHEDnIkTp75K7ua7WjEqqdtWT8FOecxPkimyyyRj0sKdmA0DDTTs9961fQ7o66q9r3Nik0yScN6Pyj6qi2BLntLmCOBEzHGcCvaqDgWtIwBAIjKIVErI5vyXVRJEkklQ4BJJJLGEkkksY+M9luitS/wDIw/7gvpKnUXzRYf8AMZ/c31C+kmDJDJxFcP0sbd4RTELRYOCJAwUGdKJ2FStQ7SpCUBqJCVG4pSmlKwpHXBSsyULlLSWXQS4P30ypUTKhUNQ4JrMojnOUT3JrClXyWQZHz9+Md2H7RLR/06bGntMv9HhZzoztI0K7XA4EwUT09eTtC6JM/wBVw7hgPIBUIK6I6RwTdyZ9HbMvRVphw1CmexY78P6ziwAlbc5LMUzm1NhB0vp4O1GhWfewtO68bp4HLuK36B2vaMew7zQVNxLQytaZjSxMg4qG1qEVHMn4QcBn5lHOCQ6+oEp5+4RNOpx0SaE5jVgcJadRTb8QRqg6YzU5QCGteYhdJHvsQrXGPD6KTnqgaxEx78/MrgHmpnsEDDP912k0GO0fRFCsfSYTHh2qUWs4Y4lTsERHb5IijlPvJAZPRT19jFxx99yKstjNaZA07VaD34qRhxHamTJtDra3a3LBek2TC2mwHMNaD4Lz/Y7Q6vTDsQXjDz+i9GVYHPlYkkkk5ISSSSxhJJJLGP/Z"/>
          <p:cNvSpPr>
            <a:spLocks noChangeAspect="1" noChangeArrowheads="1"/>
          </p:cNvSpPr>
          <p:nvPr/>
        </p:nvSpPr>
        <p:spPr bwMode="auto">
          <a:xfrm>
            <a:off x="765175" y="4651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2" descr="http://4.bp.blogspot.com/-Im0HvxZWRRk/T6aqtCoTtmI/AAAAAAAAHxE/yEE2rFqPBi8/s400/523840_429846287044439_100000572140482_1539052_1666901564_n_lar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71170" y="1905000"/>
            <a:ext cx="3810000" cy="2571751"/>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45088" y="4767322"/>
            <a:ext cx="7769225" cy="2246769"/>
          </a:xfrm>
          <a:prstGeom prst="rect">
            <a:avLst/>
          </a:prstGeom>
          <a:noFill/>
        </p:spPr>
        <p:txBody>
          <a:bodyPr wrap="square" rtlCol="0">
            <a:spAutoFit/>
          </a:bodyPr>
          <a:lstStyle/>
          <a:p>
            <a:pPr lvl="0"/>
            <a:r>
              <a:rPr lang="en-US" sz="2000" b="1" dirty="0">
                <a:latin typeface="+mn-lt"/>
              </a:rPr>
              <a:t>C - </a:t>
            </a:r>
            <a:r>
              <a:rPr lang="en-US" sz="2000" dirty="0">
                <a:latin typeface="+mn-lt"/>
              </a:rPr>
              <a:t>Write the sentence (or part) you found interesting.</a:t>
            </a:r>
          </a:p>
          <a:p>
            <a:pPr lvl="0"/>
            <a:endParaRPr lang="en-US" sz="2000" dirty="0">
              <a:latin typeface="+mn-lt"/>
            </a:endParaRPr>
          </a:p>
          <a:p>
            <a:pPr lvl="0"/>
            <a:r>
              <a:rPr lang="en-US" sz="2000" b="1" dirty="0">
                <a:latin typeface="+mn-lt"/>
              </a:rPr>
              <a:t>E - </a:t>
            </a:r>
            <a:r>
              <a:rPr lang="en-US" sz="2000" dirty="0">
                <a:latin typeface="+mn-lt"/>
              </a:rPr>
              <a:t>Explain why you believe this sentence is the best one. Does it impact the story significantly? Does it contain figurative language? Is the vocabulary unique?</a:t>
            </a:r>
          </a:p>
          <a:p>
            <a:endParaRPr lang="en-US" sz="2000" dirty="0">
              <a:latin typeface="+mn-lt"/>
            </a:endParaRPr>
          </a:p>
          <a:p>
            <a:endParaRPr lang="en-US" sz="2000" dirty="0">
              <a:latin typeface="+mn-lt"/>
            </a:endParaRPr>
          </a:p>
        </p:txBody>
      </p:sp>
    </p:spTree>
    <p:extLst>
      <p:ext uri="{BB962C8B-B14F-4D97-AF65-F5344CB8AC3E}">
        <p14:creationId xmlns:p14="http://schemas.microsoft.com/office/powerpoint/2010/main" val="201658873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143637</TotalTime>
  <Words>3154</Words>
  <Application>Microsoft Office PowerPoint</Application>
  <PresentationFormat>On-screen Show (4:3)</PresentationFormat>
  <Paragraphs>228</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Calibri</vt:lpstr>
      <vt:lpstr>Century Gothic</vt:lpstr>
      <vt:lpstr>Wingdings 2</vt:lpstr>
      <vt:lpstr>Austin</vt:lpstr>
      <vt:lpstr>Responses to Literature  6ELAB</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lpstr>Responses to Literature …</vt:lpstr>
    </vt:vector>
  </TitlesOfParts>
  <Company>Windows User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work 7ELAB</dc:title>
  <dc:creator>Karen</dc:creator>
  <cp:lastModifiedBy>Dustin Allen</cp:lastModifiedBy>
  <cp:revision>319</cp:revision>
  <cp:lastPrinted>2015-12-08T20:47:43Z</cp:lastPrinted>
  <dcterms:created xsi:type="dcterms:W3CDTF">2015-06-08T13:15:15Z</dcterms:created>
  <dcterms:modified xsi:type="dcterms:W3CDTF">2018-08-21T20:26:10Z</dcterms:modified>
</cp:coreProperties>
</file>