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744" r:id="rId1"/>
  </p:sldMasterIdLst>
  <p:notesMasterIdLst>
    <p:notesMasterId r:id="rId11"/>
  </p:notesMasterIdLst>
  <p:sldIdLst>
    <p:sldId id="257" r:id="rId2"/>
    <p:sldId id="275" r:id="rId3"/>
    <p:sldId id="276" r:id="rId4"/>
    <p:sldId id="278" r:id="rId5"/>
    <p:sldId id="280" r:id="rId6"/>
    <p:sldId id="281" r:id="rId7"/>
    <p:sldId id="282" r:id="rId8"/>
    <p:sldId id="283" r:id="rId9"/>
    <p:sldId id="28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22"/>
    <p:restoredTop sz="94628"/>
  </p:normalViewPr>
  <p:slideViewPr>
    <p:cSldViewPr snapToGrid="0" snapToObjects="1">
      <p:cViewPr varScale="1">
        <p:scale>
          <a:sx n="84" d="100"/>
          <a:sy n="84" d="100"/>
        </p:scale>
        <p:origin x="12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89FBA-BFD2-4ADD-8A47-179E926E011C}" type="datetimeFigureOut">
              <a:rPr lang="en-US"/>
              <a:t>4/1/2019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00B2C-49AE-4AE2-95CC-8B054A95357D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83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First one: Together as a class. When I went into the city, I saw a bird with no tail, a dog with a mouse on top, and a cat with no claws.</a:t>
            </a:r>
          </a:p>
          <a:p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Second: Groups. After visiting my family  for spring break, I came home to Murfreesboro, but I forgot my swim trunks in Florida.</a:t>
            </a:r>
          </a:p>
          <a:p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Third: Alone. My grandpa, Madison, and Thomas went to the store to buy flour, eggs, and cream.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F00B2C-49AE-4AE2-95CC-8B054A95357D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24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First one: Together as a class. The recipe called for the following items: Flour, sugar, butter, and milk.</a:t>
            </a:r>
          </a:p>
          <a:p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Second: Groups. The medication the doctor prescribed caused Mario to experience one negative side effect: It made him sleepy.</a:t>
            </a:r>
          </a:p>
          <a:p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Third: Alone. By 7:30, he had watched three movies: Avengers: Endgame, Captain Marvel, and Antman and the Wasp.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F00B2C-49AE-4AE2-95CC-8B054A95357D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06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First one: </a:t>
            </a:r>
            <a:r>
              <a:rPr lang="en-US"/>
              <a:t>In her research paper, Sydney cited Noam Chomsky, the father of transformational linguistics; Bertrand Russell, the famous logician, philosopher, and pacifist; and Carl Rogers, a clinical psychologist interested in counseling.</a:t>
            </a:r>
          </a:p>
          <a:p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Second: Groups. </a:t>
            </a:r>
            <a:r>
              <a:rPr lang="en-US"/>
              <a:t>Many times, I've had to run for the morning bus after I've arrived at the bus stop only a minute late; those buses keep a very strict schedule. </a:t>
            </a:r>
          </a:p>
          <a:p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Third: Alone. I have a big test tomorrow; I can't play Apex tonight.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F00B2C-49AE-4AE2-95CC-8B054A95357D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284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87DE6118-2437-4B30-8E3C-4D2BE6020583}" type="datetimeFigureOut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7371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031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613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498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7DE6118-2437-4B30-8E3C-4D2BE6020583}" type="datetimeFigureOut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106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10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552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991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371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688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7DE6118-2437-4B30-8E3C-4D2BE6020583}" type="datetimeFigureOut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430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9749574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93519-6B29-1346-9FCB-0835B8053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7543" y="3316345"/>
            <a:ext cx="6544620" cy="796812"/>
          </a:xfrm>
        </p:spPr>
        <p:txBody>
          <a:bodyPr anchor="ctr">
            <a:normAutofit fontScale="90000"/>
          </a:bodyPr>
          <a:lstStyle/>
          <a:p>
            <a:pPr algn="r"/>
            <a:r>
              <a:rPr lang="en-US" sz="6800" dirty="0"/>
              <a:t>Conventions</a:t>
            </a:r>
            <a:br>
              <a:rPr lang="en-US" sz="6800" dirty="0">
                <a:solidFill>
                  <a:schemeClr val="tx2"/>
                </a:solidFill>
              </a:rPr>
            </a:br>
            <a:endParaRPr lang="en-US" sz="6800">
              <a:solidFill>
                <a:schemeClr val="tx2"/>
              </a:solidFill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6E661E49-0788-40C2-A5B6-638ADED711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73440" y="1272800"/>
            <a:ext cx="2481307" cy="4312402"/>
          </a:xfrm>
        </p:spPr>
        <p:txBody>
          <a:bodyPr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2000" dirty="0"/>
              <a:t>Now that you know HOW to write, let's make every sentence better than the last.</a:t>
            </a:r>
          </a:p>
          <a:p>
            <a:pPr algn="l">
              <a:spcAft>
                <a:spcPts val="600"/>
              </a:spcAft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546580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0FD09-DC16-4E2A-9F0C-F5C240E35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Monday, April 1st, 2019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ED8877-7273-4C70-9C9A-2F67848354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Learning 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86873-DD29-435C-ACA6-A422F6B460E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Students will effectively combine sentences using semicolons, colons, and commas.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9F29D06-4956-4252-BEFF-BB0A540A6F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Success Criteria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5F8F86-5E07-4511-BFD7-6FDEA74A5EE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 know when to use a colon to combine phrases and clauses.</a:t>
            </a:r>
          </a:p>
          <a:p>
            <a:r>
              <a:rPr lang="en-US" dirty="0"/>
              <a:t>I know when to use a comma to combine phrases and clauses.</a:t>
            </a:r>
          </a:p>
          <a:p>
            <a:r>
              <a:rPr lang="en-US" dirty="0"/>
              <a:t>I know when to use a semicolon to combine phrases and clauses.</a:t>
            </a:r>
          </a:p>
          <a:p>
            <a:r>
              <a:rPr lang="en-US" dirty="0"/>
              <a:t>I can effectively combine phrases and clauses for clarity and understanding.</a:t>
            </a:r>
          </a:p>
        </p:txBody>
      </p:sp>
    </p:spTree>
    <p:extLst>
      <p:ext uri="{BB962C8B-B14F-4D97-AF65-F5344CB8AC3E}">
        <p14:creationId xmlns:p14="http://schemas.microsoft.com/office/powerpoint/2010/main" val="259080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1DDFF"/>
            </a:gs>
            <a:gs pos="100000">
              <a:srgbClr val="CDE9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F8ECEED-6A9F-4DE3-8B74-1594A97A7A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78FA7ABE-8B4E-407C-86AB-D27D90AFFE6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6D2DDB82-327A-49CC-A215-501B2E17A8D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id="{669B3B54-461C-45CC-8503-C31EAB749AC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0" name="Group 15">
            <a:extLst>
              <a:ext uri="{FF2B5EF4-FFF2-40B4-BE49-F238E27FC236}">
                <a16:creationId xmlns:a16="http://schemas.microsoft.com/office/drawing/2014/main" id="{C39EE66C-8FD1-4188-A3B3-3C83A81D31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A510B29-09D0-4552-8271-8B2F72B581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5CF64F3-B5A4-49E6-98AA-C8691924D53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7635E45-FB21-4625-95B4-114791B123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22" name="Rectangle 20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4" name="Rectangle 22">
            <a:extLst>
              <a:ext uri="{FF2B5EF4-FFF2-40B4-BE49-F238E27FC236}">
                <a16:creationId xmlns:a16="http://schemas.microsoft.com/office/drawing/2014/main" id="{80102662-1FA4-4C7A-B144-19699DF435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295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4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8" name="Rectangle 26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noFill/>
          <a:ln w="6350" cap="sq" cmpd="sng" algn="ctr">
            <a:solidFill>
              <a:schemeClr val="tx2"/>
            </a:solidFill>
            <a:prstDash val="solid"/>
            <a:miter lim="800000"/>
          </a:ln>
          <a:effectLst/>
        </p:spPr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E4E6F6-79EB-4C7D-97CC-42917CE96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04448" y="1717458"/>
            <a:ext cx="9673306" cy="3654663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7200" spc="80" dirty="0">
                <a:solidFill>
                  <a:schemeClr val="tx1"/>
                </a:solidFill>
              </a:rPr>
              <a:t>Commas and Colons and Semicolons, Oh My!</a:t>
            </a:r>
          </a:p>
        </p:txBody>
      </p:sp>
      <p:sp>
        <p:nvSpPr>
          <p:cNvPr id="30" name="Rectangle 28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10955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32" name="Straight Connector 30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2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4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4438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3520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EF42D-3B04-4688-A906-163CFF9E7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191" y="233716"/>
            <a:ext cx="6434254" cy="906966"/>
          </a:xfrm>
        </p:spPr>
        <p:txBody>
          <a:bodyPr/>
          <a:lstStyle/>
          <a:p>
            <a:r>
              <a:rPr lang="en-US"/>
              <a:t>Commas – A Review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41491-919B-46C6-BBFB-16E633355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532" y="1049880"/>
            <a:ext cx="11219985" cy="536003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800" b="1" dirty="0"/>
              <a:t>Commas go after each item in a series.</a:t>
            </a:r>
          </a:p>
          <a:p>
            <a:pPr lvl="1"/>
            <a:r>
              <a:rPr lang="en-US" sz="1800" dirty="0"/>
              <a:t>Example: Nashville should not have a new MLB team because it would cost a lot of money to build a new stadium, there are too many professional sports teams in the area already, and because it would affect both the Atlanta Braves and the Cincinatti Reds teams. </a:t>
            </a:r>
          </a:p>
          <a:p>
            <a:pPr lvl="1"/>
            <a:r>
              <a:rPr lang="en-US" sz="1800" dirty="0"/>
              <a:t>Example: A new baseball team in Nashville would be a horrible, terrible, no good idea.</a:t>
            </a:r>
          </a:p>
          <a:p>
            <a:r>
              <a:rPr lang="en-US" sz="2800" b="1" dirty="0"/>
              <a:t>Commas go after introductory information.</a:t>
            </a:r>
          </a:p>
          <a:p>
            <a:pPr lvl="1"/>
            <a:r>
              <a:rPr lang="en-US" sz="1800" dirty="0"/>
              <a:t>Example: Because Nashville already has a baseball team, the city should not add new teams to the mix.</a:t>
            </a:r>
          </a:p>
          <a:p>
            <a:r>
              <a:rPr lang="en-US" sz="2800" b="1" dirty="0"/>
              <a:t>Commas frame extra information (appositives). </a:t>
            </a:r>
          </a:p>
          <a:p>
            <a:pPr lvl="1"/>
            <a:r>
              <a:rPr lang="en-US" sz="1800" dirty="0"/>
              <a:t>Example: The Nashville Sounds, a minor league baseball team, already has a decent fan base in the Nashville area. </a:t>
            </a:r>
          </a:p>
          <a:p>
            <a:r>
              <a:rPr lang="en-US" sz="2800" b="1" dirty="0"/>
              <a:t>Commas join two, connected clauses with a conjunction.</a:t>
            </a:r>
            <a:r>
              <a:rPr lang="en-US" sz="2400" b="1" dirty="0"/>
              <a:t> </a:t>
            </a:r>
          </a:p>
          <a:p>
            <a:pPr lvl="1"/>
            <a:r>
              <a:rPr lang="en-US" sz="1800" dirty="0"/>
              <a:t>Example: Nashville does not need a new baseball team, and it does not need a new soccer team either.</a:t>
            </a:r>
          </a:p>
        </p:txBody>
      </p:sp>
    </p:spTree>
    <p:extLst>
      <p:ext uri="{BB962C8B-B14F-4D97-AF65-F5344CB8AC3E}">
        <p14:creationId xmlns:p14="http://schemas.microsoft.com/office/powerpoint/2010/main" val="2441701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499DDB0-F27A-44CC-8E62-15E86AF9E00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0811" y="403509"/>
            <a:ext cx="4087368" cy="6050982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8F0EF2-5217-4EA0-A79A-8872E00A1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68575"/>
            <a:ext cx="3765200" cy="5457366"/>
          </a:xfrm>
        </p:spPr>
        <p:txBody>
          <a:bodyPr>
            <a:normAutofit/>
          </a:bodyPr>
          <a:lstStyle/>
          <a:p>
            <a:pPr algn="ctr"/>
            <a:r>
              <a:rPr lang="en-US" sz="4400">
                <a:solidFill>
                  <a:schemeClr val="bg1"/>
                </a:solidFill>
              </a:rPr>
              <a:t>Comma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0C7CF-BDB0-4535-890E-8FB33B1B9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dirty="0"/>
              <a:t>Correct the following sentences:</a:t>
            </a:r>
          </a:p>
          <a:p>
            <a:pPr marL="285750" indent="-285750"/>
            <a:r>
              <a:rPr lang="en-US" sz="2400" dirty="0"/>
              <a:t>When I went into the city, I saw a bird with no tail, a dog with a mouse on top, and a cat with no claws. </a:t>
            </a:r>
          </a:p>
          <a:p>
            <a:pPr marL="285750" indent="-285750"/>
            <a:r>
              <a:rPr lang="en-US" sz="2400" dirty="0"/>
              <a:t>After visiting my family for spring break, I came home to Murfreesboro, but I forgot my swim trunks in Florida. </a:t>
            </a:r>
          </a:p>
          <a:p>
            <a:pPr marL="285750" indent="-285750"/>
            <a:r>
              <a:rPr lang="en-US" sz="2400" dirty="0"/>
              <a:t>My grandpa, Madison, and Thomas went to the store to buy flour, eggs, and cream.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23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0D29C-0C03-4A26-A492-4A5221B96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Colons: When and How to Use Them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A06F1-B8DB-473F-AE73-A0AEA736F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11994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b="1"/>
              <a:t>Colons direct attention to what follows: an explanation or summary, a series, or a quotation.</a:t>
            </a:r>
          </a:p>
          <a:p>
            <a:pPr lvl="1"/>
            <a:r>
              <a:rPr lang="en-US" sz="2400"/>
              <a:t>Example: The students all thought the following about the new teacher: She was too nice, too easy, and her class was a joke.</a:t>
            </a:r>
            <a:r>
              <a:rPr lang="en-US" sz="2400" dirty="0"/>
              <a:t> </a:t>
            </a:r>
          </a:p>
          <a:p>
            <a:pPr lvl="1"/>
            <a:r>
              <a:rPr lang="en-US" sz="2400"/>
              <a:t>Example: The sorrow was laced with violence: In the first week of demolition, vandals struck every night. (Smithsonian)</a:t>
            </a:r>
          </a:p>
          <a:p>
            <a:pPr indent="-285750"/>
            <a:r>
              <a:rPr lang="en-US" sz="2600" b="1"/>
              <a:t>In time (12:00 am)</a:t>
            </a:r>
            <a:endParaRPr lang="en-US" sz="2600" b="1" dirty="0"/>
          </a:p>
          <a:p>
            <a:pPr indent="-285750"/>
            <a:r>
              <a:rPr lang="en-US" sz="2600" b="1"/>
              <a:t>At the beginning of business letters (To Whom It May Concern</a:t>
            </a:r>
            <a:r>
              <a:rPr lang="en-US" sz="26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3899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499DDB0-F27A-44CC-8E62-15E86AF9E00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0811" y="403509"/>
            <a:ext cx="4087368" cy="6050982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8F0EF2-5217-4EA0-A79A-8872E00A1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68575"/>
            <a:ext cx="3765200" cy="5457366"/>
          </a:xfrm>
        </p:spPr>
        <p:txBody>
          <a:bodyPr>
            <a:normAutofit/>
          </a:bodyPr>
          <a:lstStyle/>
          <a:p>
            <a:pPr algn="ctr"/>
            <a:r>
              <a:rPr lang="en-US" sz="4400">
                <a:solidFill>
                  <a:schemeClr val="bg1"/>
                </a:solidFill>
              </a:rPr>
              <a:t>Colon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0C7CF-BDB0-4535-890E-8FB33B1B9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Correct the following sentences:</a:t>
            </a:r>
          </a:p>
          <a:p>
            <a:pPr marL="0" indent="0">
              <a:buNone/>
            </a:pPr>
            <a:endParaRPr lang="en-US" sz="2400" dirty="0"/>
          </a:p>
          <a:p>
            <a:pPr marL="285750" indent="-285750"/>
            <a:r>
              <a:rPr lang="en-US" sz="2400" dirty="0"/>
              <a:t>The recipe called for the following items: flour, sugar, butter, and milk.</a:t>
            </a:r>
          </a:p>
          <a:p>
            <a:pPr marL="285750" indent="-285750"/>
            <a:endParaRPr lang="en-US" sz="2400" dirty="0"/>
          </a:p>
          <a:p>
            <a:pPr marL="285750" indent="-285750"/>
            <a:r>
              <a:rPr lang="en-US" sz="2400" dirty="0"/>
              <a:t>The medication the doctor prescribed caused Mario to experience one negative side effect: it made him sleepy.</a:t>
            </a:r>
          </a:p>
          <a:p>
            <a:pPr marL="285750" indent="-285750"/>
            <a:endParaRPr lang="en-US" sz="2400" dirty="0"/>
          </a:p>
          <a:p>
            <a:pPr marL="285750" indent="-285750"/>
            <a:r>
              <a:rPr lang="en-US" sz="2400" dirty="0"/>
              <a:t>By 7:30 he had watched three movies: </a:t>
            </a:r>
            <a:r>
              <a:rPr lang="en-US" sz="2400" i="1" dirty="0"/>
              <a:t>Avengers: Endgame,</a:t>
            </a:r>
            <a:r>
              <a:rPr lang="en-US" sz="2400" dirty="0"/>
              <a:t> </a:t>
            </a:r>
            <a:r>
              <a:rPr lang="en-US" sz="2400" i="1" dirty="0"/>
              <a:t>Captain Marvel,</a:t>
            </a:r>
            <a:r>
              <a:rPr lang="en-US" sz="2400" dirty="0"/>
              <a:t> and </a:t>
            </a:r>
            <a:r>
              <a:rPr lang="en-US" sz="2400" i="1" dirty="0"/>
              <a:t>Antman and the Wasp.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5626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3D679-F0A8-4EE7-B002-CBC4CF5E7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Semicolons: What are they? Where do they go?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9CA02-BCC4-4503-8C50-CA4617A14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b="1"/>
              <a:t>Semicolons connect closely-related, indepdent clauses not linked by a conjunction.</a:t>
            </a:r>
          </a:p>
          <a:p>
            <a:pPr lvl="1"/>
            <a:r>
              <a:rPr lang="en-US" sz="2000"/>
              <a:t>Example: Some french fries are greasy; others are not.</a:t>
            </a:r>
          </a:p>
          <a:p>
            <a:pPr lvl="1"/>
            <a:r>
              <a:rPr lang="en-US" sz="2000"/>
              <a:t>Example: Some french fries are greasy; however, others are not. </a:t>
            </a:r>
          </a:p>
          <a:p>
            <a:pPr indent="-285750"/>
            <a:r>
              <a:rPr lang="en-US" sz="2800" b="1"/>
              <a:t>Semicolons separate elements that themselves contain commas.</a:t>
            </a:r>
          </a:p>
          <a:p>
            <a:pPr lvl="1"/>
            <a:r>
              <a:rPr lang="en-US" sz="2000"/>
              <a:t>Example: Many today's popular authors include politicians and their advisers; experts in the social sciences, such as psychologists and sociologists; and physicists. </a:t>
            </a:r>
          </a:p>
        </p:txBody>
      </p:sp>
    </p:spTree>
    <p:extLst>
      <p:ext uri="{BB962C8B-B14F-4D97-AF65-F5344CB8AC3E}">
        <p14:creationId xmlns:p14="http://schemas.microsoft.com/office/powerpoint/2010/main" val="67846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499DDB0-F27A-44CC-8E62-15E86AF9E00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0811" y="403509"/>
            <a:ext cx="4087368" cy="6050982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8F0EF2-5217-4EA0-A79A-8872E00A1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68575"/>
            <a:ext cx="3765200" cy="5457366"/>
          </a:xfrm>
        </p:spPr>
        <p:txBody>
          <a:bodyPr>
            <a:normAutofit/>
          </a:bodyPr>
          <a:lstStyle/>
          <a:p>
            <a:pPr algn="ctr"/>
            <a:r>
              <a:rPr lang="en-US" sz="4400">
                <a:solidFill>
                  <a:schemeClr val="bg1"/>
                </a:solidFill>
              </a:rPr>
              <a:t>Semicolon</a:t>
            </a:r>
            <a:br>
              <a:rPr lang="en-US" sz="4400">
                <a:solidFill>
                  <a:schemeClr val="bg1"/>
                </a:solidFill>
              </a:rPr>
            </a:br>
            <a:r>
              <a:rPr lang="en-US" sz="4400">
                <a:solidFill>
                  <a:schemeClr val="bg1"/>
                </a:solidFill>
              </a:rPr>
              <a:t> 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0C7CF-BDB0-4535-890E-8FB33B1B9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193322"/>
            <a:ext cx="5647076" cy="6494860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Correct the following sentences:</a:t>
            </a:r>
          </a:p>
          <a:p>
            <a:pPr marL="0" indent="0">
              <a:buNone/>
            </a:pPr>
            <a:endParaRPr lang="en-US" sz="2400" dirty="0"/>
          </a:p>
          <a:p>
            <a:pPr marL="285750" indent="-285750"/>
            <a:r>
              <a:rPr lang="en-US" sz="2400" dirty="0"/>
              <a:t>In her research paper, Sydney cited Noam Chomsky, the father of transformational linguistics; Bertrand Russell, the famous logician, philosopher, and pacifist; and Carl Rogers, a clinical psychologist interested in counseling.</a:t>
            </a:r>
          </a:p>
          <a:p>
            <a:pPr marL="285750" indent="-285750"/>
            <a:r>
              <a:rPr lang="en-US" sz="2400" dirty="0"/>
              <a:t>Many times I've had to run for the morning bus after I've arrived at the bus stop only a minute late; those buses keep a very strict schedule. </a:t>
            </a:r>
          </a:p>
          <a:p>
            <a:pPr marL="285750" indent="-285750"/>
            <a:r>
              <a:rPr lang="en-US" sz="2400" dirty="0"/>
              <a:t>I have a big test tomorrow; I can't play Apex tonight.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6326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0</TotalTime>
  <Words>546</Words>
  <Application>Microsoft Office PowerPoint</Application>
  <PresentationFormat>Widescreen</PresentationFormat>
  <Paragraphs>71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Savon</vt:lpstr>
      <vt:lpstr>Conventions </vt:lpstr>
      <vt:lpstr>Monday, April 1st, 2019</vt:lpstr>
      <vt:lpstr>PowerPoint Presentation</vt:lpstr>
      <vt:lpstr>Commas – A Review</vt:lpstr>
      <vt:lpstr>Comma Practice</vt:lpstr>
      <vt:lpstr>Colons: When and How to Use Them</vt:lpstr>
      <vt:lpstr>Colon Practice</vt:lpstr>
      <vt:lpstr>Semicolons: What are they? Where do they go?</vt:lpstr>
      <vt:lpstr>Semicolon  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 Crop Design</dc:title>
  <dc:creator/>
  <cp:lastModifiedBy/>
  <cp:revision>886</cp:revision>
  <dcterms:created xsi:type="dcterms:W3CDTF">2018-11-29T19:06:52Z</dcterms:created>
  <dcterms:modified xsi:type="dcterms:W3CDTF">2019-04-01T21:11:30Z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v-abdarl@microsoft.com</vt:lpwstr>
  </property>
  <property fmtid="{D5CDD505-2E9C-101B-9397-08002B2CF9AE}" pid="5" name="MSIP_Label_f42aa342-8706-4288-bd11-ebb85995028c_SetDate">
    <vt:lpwstr>2018-11-29T19:06:57.7979888Z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